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53"/>
  </p:notesMasterIdLst>
  <p:sldIdLst>
    <p:sldId id="256" r:id="rId2"/>
    <p:sldId id="321" r:id="rId3"/>
    <p:sldId id="299" r:id="rId4"/>
    <p:sldId id="403" r:id="rId5"/>
    <p:sldId id="358" r:id="rId6"/>
    <p:sldId id="419" r:id="rId7"/>
    <p:sldId id="386" r:id="rId8"/>
    <p:sldId id="387" r:id="rId9"/>
    <p:sldId id="391" r:id="rId10"/>
    <p:sldId id="392" r:id="rId11"/>
    <p:sldId id="399" r:id="rId12"/>
    <p:sldId id="420" r:id="rId13"/>
    <p:sldId id="402" r:id="rId14"/>
    <p:sldId id="393" r:id="rId15"/>
    <p:sldId id="394" r:id="rId16"/>
    <p:sldId id="395" r:id="rId17"/>
    <p:sldId id="396" r:id="rId18"/>
    <p:sldId id="397" r:id="rId19"/>
    <p:sldId id="389" r:id="rId20"/>
    <p:sldId id="359" r:id="rId21"/>
    <p:sldId id="370" r:id="rId22"/>
    <p:sldId id="375" r:id="rId23"/>
    <p:sldId id="373" r:id="rId24"/>
    <p:sldId id="364" r:id="rId25"/>
    <p:sldId id="369" r:id="rId26"/>
    <p:sldId id="372" r:id="rId27"/>
    <p:sldId id="365" r:id="rId28"/>
    <p:sldId id="371" r:id="rId29"/>
    <p:sldId id="376" r:id="rId30"/>
    <p:sldId id="378" r:id="rId31"/>
    <p:sldId id="379" r:id="rId32"/>
    <p:sldId id="380" r:id="rId33"/>
    <p:sldId id="381" r:id="rId34"/>
    <p:sldId id="382" r:id="rId35"/>
    <p:sldId id="383" r:id="rId36"/>
    <p:sldId id="377" r:id="rId37"/>
    <p:sldId id="362" r:id="rId38"/>
    <p:sldId id="374" r:id="rId39"/>
    <p:sldId id="405" r:id="rId40"/>
    <p:sldId id="407" r:id="rId41"/>
    <p:sldId id="406" r:id="rId42"/>
    <p:sldId id="408" r:id="rId43"/>
    <p:sldId id="409" r:id="rId44"/>
    <p:sldId id="412" r:id="rId45"/>
    <p:sldId id="413" r:id="rId46"/>
    <p:sldId id="414" r:id="rId47"/>
    <p:sldId id="415" r:id="rId48"/>
    <p:sldId id="416" r:id="rId49"/>
    <p:sldId id="418" r:id="rId50"/>
    <p:sldId id="385" r:id="rId51"/>
    <p:sldId id="260" r:id="rId5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7A0A81-2156-072E-03C8-BE03A801D9E7}" name="Bettina Toner" initials="BT" userId="S::bft@kb-law.com::55d1ef8b-ba60-4835-a1dc-1a0ef3b5c17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6561" autoAdjust="0"/>
  </p:normalViewPr>
  <p:slideViewPr>
    <p:cSldViewPr snapToGrid="0">
      <p:cViewPr varScale="1">
        <p:scale>
          <a:sx n="96" d="100"/>
          <a:sy n="96" d="100"/>
        </p:scale>
        <p:origin x="11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C0368E9-409C-4A0E-88B9-9E84B4BCFB74}" type="datetimeFigureOut">
              <a:rPr lang="en-US" smtClean="0"/>
              <a:t>5/21/2026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0F162BF-3D9F-4244-85AA-EA0AFBC37398}" type="slidenum">
              <a:rPr lang="en-US" smtClean="0"/>
              <a:t>‹#›</a:t>
            </a:fld>
            <a:endParaRPr lang="en-US" dirty="0"/>
          </a:p>
        </p:txBody>
      </p:sp>
    </p:spTree>
    <p:extLst>
      <p:ext uri="{BB962C8B-B14F-4D97-AF65-F5344CB8AC3E}">
        <p14:creationId xmlns:p14="http://schemas.microsoft.com/office/powerpoint/2010/main" val="356630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F162BF-3D9F-4244-85AA-EA0AFBC37398}" type="slidenum">
              <a:rPr lang="en-US" smtClean="0"/>
              <a:t>20</a:t>
            </a:fld>
            <a:endParaRPr lang="en-US" dirty="0"/>
          </a:p>
        </p:txBody>
      </p:sp>
    </p:spTree>
    <p:extLst>
      <p:ext uri="{BB962C8B-B14F-4D97-AF65-F5344CB8AC3E}">
        <p14:creationId xmlns:p14="http://schemas.microsoft.com/office/powerpoint/2010/main" val="2222606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61C38-F51F-217F-5F03-CC8119542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89D1C-DF1E-244D-6B79-23AC434A7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EB517-A90F-FC6C-7C3A-C851080D96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A3FB17-556B-5340-DFA5-1E2565D27AF7}"/>
              </a:ext>
            </a:extLst>
          </p:cNvPr>
          <p:cNvSpPr>
            <a:spLocks noGrp="1"/>
          </p:cNvSpPr>
          <p:nvPr>
            <p:ph type="sldNum" sz="quarter" idx="5"/>
          </p:nvPr>
        </p:nvSpPr>
        <p:spPr/>
        <p:txBody>
          <a:bodyPr/>
          <a:lstStyle/>
          <a:p>
            <a:fld id="{50F162BF-3D9F-4244-85AA-EA0AFBC37398}" type="slidenum">
              <a:rPr lang="en-US" smtClean="0"/>
              <a:t>35</a:t>
            </a:fld>
            <a:endParaRPr lang="en-US" dirty="0"/>
          </a:p>
        </p:txBody>
      </p:sp>
    </p:spTree>
    <p:extLst>
      <p:ext uri="{BB962C8B-B14F-4D97-AF65-F5344CB8AC3E}">
        <p14:creationId xmlns:p14="http://schemas.microsoft.com/office/powerpoint/2010/main" val="2560855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F5CC-467C-CA11-4C47-9336DDC11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AFE44-0606-A8C4-F480-B83994D4C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EC636-A04D-2320-4324-78C0E34383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5C350D-33E0-B668-1F5F-C9A02991B00D}"/>
              </a:ext>
            </a:extLst>
          </p:cNvPr>
          <p:cNvSpPr>
            <a:spLocks noGrp="1"/>
          </p:cNvSpPr>
          <p:nvPr>
            <p:ph type="sldNum" sz="quarter" idx="5"/>
          </p:nvPr>
        </p:nvSpPr>
        <p:spPr/>
        <p:txBody>
          <a:bodyPr/>
          <a:lstStyle/>
          <a:p>
            <a:fld id="{50F162BF-3D9F-4244-85AA-EA0AFBC37398}" type="slidenum">
              <a:rPr lang="en-US" smtClean="0"/>
              <a:t>50</a:t>
            </a:fld>
            <a:endParaRPr lang="en-US" dirty="0"/>
          </a:p>
        </p:txBody>
      </p:sp>
    </p:spTree>
    <p:extLst>
      <p:ext uri="{BB962C8B-B14F-4D97-AF65-F5344CB8AC3E}">
        <p14:creationId xmlns:p14="http://schemas.microsoft.com/office/powerpoint/2010/main" val="3585357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Header Placeholder 5"/>
          <p:cNvSpPr>
            <a:spLocks noGrp="1"/>
          </p:cNvSpPr>
          <p:nvPr>
            <p:ph type="hdr" sz="quarter" idx="12"/>
          </p:nvPr>
        </p:nvSpPr>
        <p:spPr/>
        <p:txBody>
          <a:bodyPr/>
          <a:lstStyle/>
          <a:p>
            <a:endParaRPr lang="en-US" dirty="0"/>
          </a:p>
        </p:txBody>
      </p:sp>
    </p:spTree>
    <p:extLst>
      <p:ext uri="{BB962C8B-B14F-4D97-AF65-F5344CB8AC3E}">
        <p14:creationId xmlns:p14="http://schemas.microsoft.com/office/powerpoint/2010/main" val="3667629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F162BF-3D9F-4244-85AA-EA0AFBC37398}" type="slidenum">
              <a:rPr lang="en-US" smtClean="0"/>
              <a:t>21</a:t>
            </a:fld>
            <a:endParaRPr lang="en-US" dirty="0"/>
          </a:p>
        </p:txBody>
      </p:sp>
    </p:spTree>
    <p:extLst>
      <p:ext uri="{BB962C8B-B14F-4D97-AF65-F5344CB8AC3E}">
        <p14:creationId xmlns:p14="http://schemas.microsoft.com/office/powerpoint/2010/main" val="353606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BD541-3EFD-86A5-9F56-A67E5B6DF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3E4C3-BD48-1151-D47E-9922012BD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E8E4-C0BF-E836-7EAA-947B773467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05A163-4064-C7E2-668D-63002CD0B411}"/>
              </a:ext>
            </a:extLst>
          </p:cNvPr>
          <p:cNvSpPr>
            <a:spLocks noGrp="1"/>
          </p:cNvSpPr>
          <p:nvPr>
            <p:ph type="sldNum" sz="quarter" idx="5"/>
          </p:nvPr>
        </p:nvSpPr>
        <p:spPr/>
        <p:txBody>
          <a:bodyPr/>
          <a:lstStyle/>
          <a:p>
            <a:fld id="{50F162BF-3D9F-4244-85AA-EA0AFBC37398}" type="slidenum">
              <a:rPr lang="en-US" smtClean="0"/>
              <a:t>22</a:t>
            </a:fld>
            <a:endParaRPr lang="en-US" dirty="0"/>
          </a:p>
        </p:txBody>
      </p:sp>
    </p:spTree>
    <p:extLst>
      <p:ext uri="{BB962C8B-B14F-4D97-AF65-F5344CB8AC3E}">
        <p14:creationId xmlns:p14="http://schemas.microsoft.com/office/powerpoint/2010/main" val="2565876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33402-493C-AFAF-DA9F-0D13541E0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E127B-25EF-422A-BA9E-21E60B717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F51C2-8805-9F00-82ED-414C3187C622}"/>
              </a:ext>
            </a:extLst>
          </p:cNvPr>
          <p:cNvSpPr>
            <a:spLocks noGrp="1"/>
          </p:cNvSpPr>
          <p:nvPr>
            <p:ph type="body" idx="1"/>
          </p:nvPr>
        </p:nvSpPr>
        <p:spPr/>
        <p:txBody>
          <a:bodyPr/>
          <a:lstStyle/>
          <a:p>
            <a:r>
              <a:rPr lang="en-US" dirty="0"/>
              <a:t>From KIPP notice: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Executive Session to review and discuss response to a Board complaint regarding a matter involving a particular KIPP Academy Charter School student and related litigation.  The bases for convening in Executive Session are G.L. c. 30A, § 21(</a:t>
            </a:r>
            <a:r>
              <a:rPr lang="en-US" sz="1200" b="1" kern="12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 to ensure compliance with state and federal student privacy laws and G.L. c. 30A, § 21(</a:t>
            </a:r>
            <a:r>
              <a:rPr lang="en-US" sz="1200" b="1" kern="12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to discuss strategy related to an ongoing litigation matter. </a:t>
            </a:r>
            <a:endParaRPr lang="en-US" dirty="0"/>
          </a:p>
          <a:p>
            <a:endParaRPr lang="en-US" dirty="0"/>
          </a:p>
        </p:txBody>
      </p:sp>
      <p:sp>
        <p:nvSpPr>
          <p:cNvPr id="4" name="Slide Number Placeholder 3">
            <a:extLst>
              <a:ext uri="{FF2B5EF4-FFF2-40B4-BE49-F238E27FC236}">
                <a16:creationId xmlns:a16="http://schemas.microsoft.com/office/drawing/2014/main" id="{5C97231F-41A5-A35D-9319-558A3D6B939F}"/>
              </a:ext>
            </a:extLst>
          </p:cNvPr>
          <p:cNvSpPr>
            <a:spLocks noGrp="1"/>
          </p:cNvSpPr>
          <p:nvPr>
            <p:ph type="sldNum" sz="quarter" idx="5"/>
          </p:nvPr>
        </p:nvSpPr>
        <p:spPr/>
        <p:txBody>
          <a:bodyPr/>
          <a:lstStyle/>
          <a:p>
            <a:fld id="{50F162BF-3D9F-4244-85AA-EA0AFBC37398}" type="slidenum">
              <a:rPr lang="en-US" smtClean="0"/>
              <a:t>29</a:t>
            </a:fld>
            <a:endParaRPr lang="en-US" dirty="0"/>
          </a:p>
        </p:txBody>
      </p:sp>
    </p:spTree>
    <p:extLst>
      <p:ext uri="{BB962C8B-B14F-4D97-AF65-F5344CB8AC3E}">
        <p14:creationId xmlns:p14="http://schemas.microsoft.com/office/powerpoint/2010/main" val="2835373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F162BF-3D9F-4244-85AA-EA0AFBC37398}" type="slidenum">
              <a:rPr lang="en-US" smtClean="0"/>
              <a:t>30</a:t>
            </a:fld>
            <a:endParaRPr lang="en-US" dirty="0"/>
          </a:p>
        </p:txBody>
      </p:sp>
    </p:spTree>
    <p:extLst>
      <p:ext uri="{BB962C8B-B14F-4D97-AF65-F5344CB8AC3E}">
        <p14:creationId xmlns:p14="http://schemas.microsoft.com/office/powerpoint/2010/main" val="789444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AD885-FA28-88B0-4C6F-6B9A500F4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0EACC-66DA-66CF-8623-B0DBBC350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A05C9D-8F0F-6EEE-DD79-106EC29264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5AB7DE-D090-108E-1E7B-52BFF5D6C238}"/>
              </a:ext>
            </a:extLst>
          </p:cNvPr>
          <p:cNvSpPr>
            <a:spLocks noGrp="1"/>
          </p:cNvSpPr>
          <p:nvPr>
            <p:ph type="sldNum" sz="quarter" idx="5"/>
          </p:nvPr>
        </p:nvSpPr>
        <p:spPr/>
        <p:txBody>
          <a:bodyPr/>
          <a:lstStyle/>
          <a:p>
            <a:fld id="{50F162BF-3D9F-4244-85AA-EA0AFBC37398}" type="slidenum">
              <a:rPr lang="en-US" smtClean="0"/>
              <a:t>31</a:t>
            </a:fld>
            <a:endParaRPr lang="en-US" dirty="0"/>
          </a:p>
        </p:txBody>
      </p:sp>
    </p:spTree>
    <p:extLst>
      <p:ext uri="{BB962C8B-B14F-4D97-AF65-F5344CB8AC3E}">
        <p14:creationId xmlns:p14="http://schemas.microsoft.com/office/powerpoint/2010/main" val="385423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17D99-267C-F30D-9FD4-667BDA1AC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85AA9-ECF6-DC04-51A6-D03BA240E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28BA5-31F8-61BA-FB0E-5C90EF4941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55A627-B66F-F3CD-508F-6F5D7B3B9D0F}"/>
              </a:ext>
            </a:extLst>
          </p:cNvPr>
          <p:cNvSpPr>
            <a:spLocks noGrp="1"/>
          </p:cNvSpPr>
          <p:nvPr>
            <p:ph type="sldNum" sz="quarter" idx="5"/>
          </p:nvPr>
        </p:nvSpPr>
        <p:spPr/>
        <p:txBody>
          <a:bodyPr/>
          <a:lstStyle/>
          <a:p>
            <a:fld id="{50F162BF-3D9F-4244-85AA-EA0AFBC37398}" type="slidenum">
              <a:rPr lang="en-US" smtClean="0"/>
              <a:t>32</a:t>
            </a:fld>
            <a:endParaRPr lang="en-US" dirty="0"/>
          </a:p>
        </p:txBody>
      </p:sp>
    </p:spTree>
    <p:extLst>
      <p:ext uri="{BB962C8B-B14F-4D97-AF65-F5344CB8AC3E}">
        <p14:creationId xmlns:p14="http://schemas.microsoft.com/office/powerpoint/2010/main" val="904678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10485-E66D-C0B4-AB13-F70A0A1356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B95C8-2CC8-63A4-DB77-25485BE188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FD461-1E23-F243-6FA5-69E007B547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5A8FE9-9909-5CA1-7FFD-F261B6B11322}"/>
              </a:ext>
            </a:extLst>
          </p:cNvPr>
          <p:cNvSpPr>
            <a:spLocks noGrp="1"/>
          </p:cNvSpPr>
          <p:nvPr>
            <p:ph type="sldNum" sz="quarter" idx="5"/>
          </p:nvPr>
        </p:nvSpPr>
        <p:spPr/>
        <p:txBody>
          <a:bodyPr/>
          <a:lstStyle/>
          <a:p>
            <a:fld id="{50F162BF-3D9F-4244-85AA-EA0AFBC37398}" type="slidenum">
              <a:rPr lang="en-US" smtClean="0"/>
              <a:t>33</a:t>
            </a:fld>
            <a:endParaRPr lang="en-US" dirty="0"/>
          </a:p>
        </p:txBody>
      </p:sp>
    </p:spTree>
    <p:extLst>
      <p:ext uri="{BB962C8B-B14F-4D97-AF65-F5344CB8AC3E}">
        <p14:creationId xmlns:p14="http://schemas.microsoft.com/office/powerpoint/2010/main" val="1280074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632C6-818A-35A7-FA8C-B4D053139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2E612-DF6B-EF0E-A935-AABFF6B66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2F3D2-5C7A-9B28-FCF9-1823C3B075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09A73E-1A57-40BB-D42E-08EA1731EED3}"/>
              </a:ext>
            </a:extLst>
          </p:cNvPr>
          <p:cNvSpPr>
            <a:spLocks noGrp="1"/>
          </p:cNvSpPr>
          <p:nvPr>
            <p:ph type="sldNum" sz="quarter" idx="5"/>
          </p:nvPr>
        </p:nvSpPr>
        <p:spPr/>
        <p:txBody>
          <a:bodyPr/>
          <a:lstStyle/>
          <a:p>
            <a:fld id="{50F162BF-3D9F-4244-85AA-EA0AFBC37398}" type="slidenum">
              <a:rPr lang="en-US" smtClean="0"/>
              <a:t>34</a:t>
            </a:fld>
            <a:endParaRPr lang="en-US" dirty="0"/>
          </a:p>
        </p:txBody>
      </p:sp>
    </p:spTree>
    <p:extLst>
      <p:ext uri="{BB962C8B-B14F-4D97-AF65-F5344CB8AC3E}">
        <p14:creationId xmlns:p14="http://schemas.microsoft.com/office/powerpoint/2010/main" val="14549779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ctrTitle"/>
          </p:nvPr>
        </p:nvSpPr>
        <p:spPr>
          <a:xfrm>
            <a:off x="304800" y="2133600"/>
            <a:ext cx="9144000" cy="4343400"/>
          </a:xfrm>
        </p:spPr>
        <p:txBody>
          <a:bodyPr anchor="ctr" anchorCtr="0">
            <a:normAutofit/>
          </a:bodyPr>
          <a:lstStyle>
            <a:lvl1pPr>
              <a:defRPr>
                <a:solidFill>
                  <a:schemeClr val="bg1"/>
                </a:solidFill>
              </a:defRPr>
            </a:lvl1pPr>
          </a:lstStyle>
          <a:p>
            <a:r>
              <a:rPr lang="en-US" sz="4900">
                <a:latin typeface="Calibri" pitchFamily="34" charset="0"/>
                <a:cs typeface="Calibri" pitchFamily="34" charset="0"/>
              </a:rPr>
              <a:t>Click to edit Master title style</a:t>
            </a:r>
            <a:endParaRPr lang="en-US" sz="3600" cap="none" dirty="0">
              <a:latin typeface="Calibri" pitchFamily="34" charset="0"/>
              <a:cs typeface="Calibri" pitchFamily="34" charset="0"/>
            </a:endParaRPr>
          </a:p>
        </p:txBody>
      </p:sp>
      <p:sp>
        <p:nvSpPr>
          <p:cNvPr id="16"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May 7, 2026</a:t>
            </a:r>
          </a:p>
        </p:txBody>
      </p:sp>
    </p:spTree>
    <p:extLst>
      <p:ext uri="{BB962C8B-B14F-4D97-AF65-F5344CB8AC3E}">
        <p14:creationId xmlns:p14="http://schemas.microsoft.com/office/powerpoint/2010/main" val="52990460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152400"/>
            <a:ext cx="10769600" cy="990600"/>
          </a:xfrm>
        </p:spPr>
        <p:txBody>
          <a:bodyPr anchor="ctr"/>
          <a:lstStyle>
            <a:lvl1pPr algn="l">
              <a:buNone/>
              <a:defRPr sz="4400" b="0"/>
            </a:lvl1pPr>
          </a:lstStyle>
          <a:p>
            <a:r>
              <a:rPr kumimoji="0" lang="en-US"/>
              <a:t>Click to edit Master title style</a:t>
            </a:r>
            <a:endParaRPr kumimoji="0" lang="en-US" dirty="0"/>
          </a:p>
        </p:txBody>
      </p:sp>
      <p:sp>
        <p:nvSpPr>
          <p:cNvPr id="3" name="Text Placeholder 2"/>
          <p:cNvSpPr>
            <a:spLocks noGrp="1"/>
          </p:cNvSpPr>
          <p:nvPr>
            <p:ph type="body" idx="2"/>
          </p:nvPr>
        </p:nvSpPr>
        <p:spPr>
          <a:xfrm>
            <a:off x="812800" y="1676400"/>
            <a:ext cx="2133600" cy="4343400"/>
          </a:xfrm>
          <a:solidFill>
            <a:srgbClr val="830E17"/>
          </a:solidFill>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6764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Rectangle 7"/>
          <p:cNvSpPr/>
          <p:nvPr/>
        </p:nvSpPr>
        <p:spPr>
          <a:xfrm>
            <a:off x="1" y="1167384"/>
            <a:ext cx="711200" cy="164592"/>
          </a:xfrm>
          <a:prstGeom prst="rect">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DBE74A4-F090-4EA8-9076-0578A11884C1}" type="slidenum">
              <a:rPr lang="en-US" smtClean="0"/>
              <a:t>‹#›</a:t>
            </a:fld>
            <a:endParaRPr lang="en-US" dirty="0"/>
          </a:p>
        </p:txBody>
      </p:sp>
      <p:sp>
        <p:nvSpPr>
          <p:cNvPr id="10" name="Rectangle 9"/>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30370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endParaRPr kumimoji="0" lang="en-US" dirty="0"/>
          </a:p>
        </p:txBody>
      </p:sp>
      <p:sp>
        <p:nvSpPr>
          <p:cNvPr id="5" name="Rectangle 4"/>
          <p:cNvSpPr/>
          <p:nvPr/>
        </p:nvSpPr>
        <p:spPr>
          <a:xfrm>
            <a:off x="1" y="1167384"/>
            <a:ext cx="711200" cy="164592"/>
          </a:xfrm>
          <a:prstGeom prst="rect">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p:txBody>
          <a:bodyPr/>
          <a:lstStyle/>
          <a:p>
            <a:fld id="{5DBE74A4-F090-4EA8-9076-0578A11884C1}" type="slidenum">
              <a:rPr lang="en-US" smtClean="0"/>
              <a:t>‹#›</a:t>
            </a:fld>
            <a:endParaRPr lang="en-US" dirty="0"/>
          </a:p>
        </p:txBody>
      </p:sp>
      <p:sp>
        <p:nvSpPr>
          <p:cNvPr id="7" name="Rectangle 6"/>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35274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4_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ctrTitle"/>
          </p:nvPr>
        </p:nvSpPr>
        <p:spPr>
          <a:xfrm>
            <a:off x="304800" y="2133600"/>
            <a:ext cx="9144000" cy="4343400"/>
          </a:xfrm>
        </p:spPr>
        <p:txBody>
          <a:bodyPr anchor="ctr" anchorCtr="0">
            <a:normAutofit/>
          </a:bodyPr>
          <a:lstStyle>
            <a:lvl1pPr>
              <a:defRPr>
                <a:solidFill>
                  <a:schemeClr val="bg1"/>
                </a:solidFill>
              </a:defRPr>
            </a:lvl1pPr>
          </a:lstStyle>
          <a:p>
            <a:r>
              <a:rPr lang="en-US" sz="4900">
                <a:latin typeface="Calibri" pitchFamily="34" charset="0"/>
                <a:cs typeface="Calibri" pitchFamily="34" charset="0"/>
              </a:rPr>
              <a:t>Click to edit Master title style</a:t>
            </a:r>
            <a:endParaRPr lang="en-US" sz="3600" cap="none" dirty="0">
              <a:latin typeface="Calibri" pitchFamily="34" charset="0"/>
              <a:cs typeface="Calibri" pitchFamily="34" charset="0"/>
            </a:endParaRPr>
          </a:p>
        </p:txBody>
      </p:sp>
      <p:sp>
        <p:nvSpPr>
          <p:cNvPr id="16"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Date Here</a:t>
            </a:r>
          </a:p>
        </p:txBody>
      </p:sp>
      <p:sp>
        <p:nvSpPr>
          <p:cNvPr id="20" name="Subtitle 2"/>
          <p:cNvSpPr txBox="1">
            <a:spLocks/>
          </p:cNvSpPr>
          <p:nvPr/>
        </p:nvSpPr>
        <p:spPr>
          <a:xfrm>
            <a:off x="304800" y="6477000"/>
            <a:ext cx="37592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l"/>
            <a:r>
              <a:rPr lang="en-US" sz="1800" dirty="0"/>
              <a:t>Presented</a:t>
            </a:r>
            <a:r>
              <a:rPr lang="en-US" sz="1800" baseline="0" dirty="0"/>
              <a:t> to:</a:t>
            </a:r>
            <a:endParaRPr lang="en-US" sz="1800" dirty="0"/>
          </a:p>
        </p:txBody>
      </p:sp>
    </p:spTree>
    <p:extLst>
      <p:ext uri="{BB962C8B-B14F-4D97-AF65-F5344CB8AC3E}">
        <p14:creationId xmlns:p14="http://schemas.microsoft.com/office/powerpoint/2010/main" val="237442367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5_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ctrTitle"/>
          </p:nvPr>
        </p:nvSpPr>
        <p:spPr>
          <a:xfrm>
            <a:off x="304800" y="2133600"/>
            <a:ext cx="9144000" cy="4343400"/>
          </a:xfrm>
        </p:spPr>
        <p:txBody>
          <a:bodyPr anchor="ctr" anchorCtr="0">
            <a:normAutofit/>
          </a:bodyPr>
          <a:lstStyle>
            <a:lvl1pPr>
              <a:defRPr>
                <a:solidFill>
                  <a:schemeClr val="bg1"/>
                </a:solidFill>
              </a:defRPr>
            </a:lvl1pPr>
          </a:lstStyle>
          <a:p>
            <a:r>
              <a:rPr lang="en-US" sz="4900">
                <a:latin typeface="Calibri" pitchFamily="34" charset="0"/>
                <a:cs typeface="Calibri" pitchFamily="34" charset="0"/>
              </a:rPr>
              <a:t>Click to edit Master title style</a:t>
            </a:r>
            <a:endParaRPr lang="en-US" sz="3600" cap="none" dirty="0">
              <a:latin typeface="Calibri" pitchFamily="34" charset="0"/>
              <a:cs typeface="Calibri" pitchFamily="34" charset="0"/>
            </a:endParaRPr>
          </a:p>
        </p:txBody>
      </p:sp>
      <p:sp>
        <p:nvSpPr>
          <p:cNvPr id="16"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Date Here</a:t>
            </a:r>
          </a:p>
        </p:txBody>
      </p:sp>
      <p:sp>
        <p:nvSpPr>
          <p:cNvPr id="20" name="Subtitle 2"/>
          <p:cNvSpPr txBox="1">
            <a:spLocks/>
          </p:cNvSpPr>
          <p:nvPr/>
        </p:nvSpPr>
        <p:spPr>
          <a:xfrm>
            <a:off x="304800" y="6477000"/>
            <a:ext cx="37592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l"/>
            <a:r>
              <a:rPr lang="en-US" sz="1800" dirty="0"/>
              <a:t>Presented</a:t>
            </a:r>
            <a:r>
              <a:rPr lang="en-US" sz="1800" baseline="0" dirty="0"/>
              <a:t> to:</a:t>
            </a:r>
            <a:endParaRPr lang="en-US" sz="1800" dirty="0"/>
          </a:p>
        </p:txBody>
      </p:sp>
    </p:spTree>
    <p:extLst>
      <p:ext uri="{BB962C8B-B14F-4D97-AF65-F5344CB8AC3E}">
        <p14:creationId xmlns:p14="http://schemas.microsoft.com/office/powerpoint/2010/main" val="108098195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ctrTitle"/>
          </p:nvPr>
        </p:nvSpPr>
        <p:spPr>
          <a:xfrm>
            <a:off x="304800" y="2133600"/>
            <a:ext cx="9144000" cy="4343400"/>
          </a:xfrm>
        </p:spPr>
        <p:txBody>
          <a:bodyPr anchor="ctr" anchorCtr="0">
            <a:normAutofit/>
          </a:bodyPr>
          <a:lstStyle>
            <a:lvl1pPr>
              <a:defRPr>
                <a:solidFill>
                  <a:schemeClr val="bg1"/>
                </a:solidFill>
              </a:defRPr>
            </a:lvl1pPr>
          </a:lstStyle>
          <a:p>
            <a:r>
              <a:rPr lang="en-US" sz="4900">
                <a:latin typeface="Calibri" pitchFamily="34" charset="0"/>
                <a:cs typeface="Calibri" pitchFamily="34" charset="0"/>
              </a:rPr>
              <a:t>Click to edit Master title style</a:t>
            </a:r>
            <a:endParaRPr lang="en-US" sz="3600" cap="none" dirty="0">
              <a:latin typeface="Calibri" pitchFamily="34" charset="0"/>
              <a:cs typeface="Calibri" pitchFamily="34" charset="0"/>
            </a:endParaRPr>
          </a:p>
        </p:txBody>
      </p:sp>
      <p:sp>
        <p:nvSpPr>
          <p:cNvPr id="16"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Date Here</a:t>
            </a:r>
          </a:p>
        </p:txBody>
      </p:sp>
      <p:sp>
        <p:nvSpPr>
          <p:cNvPr id="20" name="Subtitle 2"/>
          <p:cNvSpPr txBox="1">
            <a:spLocks/>
          </p:cNvSpPr>
          <p:nvPr/>
        </p:nvSpPr>
        <p:spPr>
          <a:xfrm>
            <a:off x="304800" y="6477000"/>
            <a:ext cx="37592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l"/>
            <a:r>
              <a:rPr lang="en-US" sz="1800" dirty="0"/>
              <a:t>Presented</a:t>
            </a:r>
            <a:r>
              <a:rPr lang="en-US" sz="1800" baseline="0" dirty="0"/>
              <a:t> to:</a:t>
            </a:r>
            <a:endParaRPr lang="en-US" sz="1800" dirty="0"/>
          </a:p>
        </p:txBody>
      </p:sp>
      <p:sp>
        <p:nvSpPr>
          <p:cNvPr id="5"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Date Here</a:t>
            </a:r>
          </a:p>
        </p:txBody>
      </p:sp>
      <p:sp>
        <p:nvSpPr>
          <p:cNvPr id="6" name="Subtitle 2"/>
          <p:cNvSpPr txBox="1">
            <a:spLocks/>
          </p:cNvSpPr>
          <p:nvPr/>
        </p:nvSpPr>
        <p:spPr>
          <a:xfrm>
            <a:off x="304800" y="6477000"/>
            <a:ext cx="37592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l"/>
            <a:r>
              <a:rPr lang="en-US" sz="1800" dirty="0"/>
              <a:t>Presented</a:t>
            </a:r>
            <a:r>
              <a:rPr lang="en-US" sz="1800" baseline="0" dirty="0"/>
              <a:t> to:</a:t>
            </a:r>
            <a:endParaRPr lang="en-US" sz="1800" dirty="0"/>
          </a:p>
        </p:txBody>
      </p:sp>
    </p:spTree>
    <p:extLst>
      <p:ext uri="{BB962C8B-B14F-4D97-AF65-F5344CB8AC3E}">
        <p14:creationId xmlns:p14="http://schemas.microsoft.com/office/powerpoint/2010/main" val="338936610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ctrTitle"/>
          </p:nvPr>
        </p:nvSpPr>
        <p:spPr>
          <a:xfrm>
            <a:off x="304800" y="2133600"/>
            <a:ext cx="9144000" cy="4343400"/>
          </a:xfrm>
        </p:spPr>
        <p:txBody>
          <a:bodyPr anchor="ctr" anchorCtr="0">
            <a:normAutofit/>
          </a:bodyPr>
          <a:lstStyle>
            <a:lvl1pPr>
              <a:defRPr>
                <a:solidFill>
                  <a:schemeClr val="bg1"/>
                </a:solidFill>
              </a:defRPr>
            </a:lvl1pPr>
          </a:lstStyle>
          <a:p>
            <a:r>
              <a:rPr lang="en-US" sz="4900">
                <a:latin typeface="Calibri" pitchFamily="34" charset="0"/>
                <a:cs typeface="Calibri" pitchFamily="34" charset="0"/>
              </a:rPr>
              <a:t>Click to edit Master title style</a:t>
            </a:r>
            <a:endParaRPr lang="en-US" sz="3600" cap="none" dirty="0">
              <a:latin typeface="Calibri" pitchFamily="34" charset="0"/>
              <a:cs typeface="Calibri" pitchFamily="34" charset="0"/>
            </a:endParaRPr>
          </a:p>
        </p:txBody>
      </p:sp>
      <p:sp>
        <p:nvSpPr>
          <p:cNvPr id="16"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Date Here</a:t>
            </a:r>
          </a:p>
        </p:txBody>
      </p:sp>
      <p:sp>
        <p:nvSpPr>
          <p:cNvPr id="20" name="Subtitle 2"/>
          <p:cNvSpPr txBox="1">
            <a:spLocks/>
          </p:cNvSpPr>
          <p:nvPr/>
        </p:nvSpPr>
        <p:spPr>
          <a:xfrm>
            <a:off x="304800" y="6477000"/>
            <a:ext cx="37592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l"/>
            <a:r>
              <a:rPr lang="en-US" sz="1800" dirty="0"/>
              <a:t>Presented</a:t>
            </a:r>
            <a:r>
              <a:rPr lang="en-US" sz="1800" baseline="0" dirty="0"/>
              <a:t> to:</a:t>
            </a:r>
            <a:endParaRPr lang="en-US" sz="1800" dirty="0"/>
          </a:p>
        </p:txBody>
      </p:sp>
      <p:sp>
        <p:nvSpPr>
          <p:cNvPr id="5" name="Subtitle 2"/>
          <p:cNvSpPr txBox="1">
            <a:spLocks/>
          </p:cNvSpPr>
          <p:nvPr/>
        </p:nvSpPr>
        <p:spPr>
          <a:xfrm>
            <a:off x="8636000" y="6477000"/>
            <a:ext cx="33528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r"/>
            <a:r>
              <a:rPr lang="en-US" sz="1800" dirty="0"/>
              <a:t>Date Here</a:t>
            </a:r>
          </a:p>
        </p:txBody>
      </p:sp>
      <p:sp>
        <p:nvSpPr>
          <p:cNvPr id="6" name="Subtitle 2"/>
          <p:cNvSpPr txBox="1">
            <a:spLocks/>
          </p:cNvSpPr>
          <p:nvPr/>
        </p:nvSpPr>
        <p:spPr>
          <a:xfrm>
            <a:off x="304800" y="6477000"/>
            <a:ext cx="3759200" cy="381000"/>
          </a:xfrm>
          <a:prstGeom prst="rect">
            <a:avLst/>
          </a:prstGeom>
          <a:noFill/>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1800" b="1" kern="1200">
                <a:solidFill>
                  <a:schemeClr val="tx1"/>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algn="l"/>
            <a:r>
              <a:rPr lang="en-US" sz="1800" dirty="0"/>
              <a:t>Presented</a:t>
            </a:r>
            <a:r>
              <a:rPr lang="en-US" sz="1800" baseline="0" dirty="0"/>
              <a:t> to:</a:t>
            </a:r>
            <a:endParaRPr lang="en-US" sz="1800" dirty="0"/>
          </a:p>
        </p:txBody>
      </p:sp>
    </p:spTree>
    <p:extLst>
      <p:ext uri="{BB962C8B-B14F-4D97-AF65-F5344CB8AC3E}">
        <p14:creationId xmlns:p14="http://schemas.microsoft.com/office/powerpoint/2010/main" val="34700268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0" y="1170432"/>
            <a:ext cx="711200" cy="164592"/>
          </a:xfrm>
        </p:spPr>
        <p:txBody>
          <a:bodyPr/>
          <a:lstStyle>
            <a:lvl1pPr>
              <a:defRPr sz="2400" baseline="0"/>
            </a:lvl1pPr>
          </a:lstStyle>
          <a:p>
            <a:fld id="{5DBE74A4-F090-4EA8-9076-0578A11884C1}" type="slidenum">
              <a:rPr lang="en-US" smtClean="0"/>
              <a:t>‹#›</a:t>
            </a:fld>
            <a:endParaRPr lang="en-US" dirty="0"/>
          </a:p>
        </p:txBody>
      </p:sp>
    </p:spTree>
    <p:extLst>
      <p:ext uri="{BB962C8B-B14F-4D97-AF65-F5344CB8AC3E}">
        <p14:creationId xmlns:p14="http://schemas.microsoft.com/office/powerpoint/2010/main" val="222973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152400"/>
            <a:ext cx="10871200" cy="990600"/>
          </a:xfrm>
        </p:spPr>
        <p:txBody>
          <a:bodyPr/>
          <a:lstStyle>
            <a:lvl1pPr>
              <a:defRPr>
                <a:solidFill>
                  <a:schemeClr val="tx1">
                    <a:lumMod val="95000"/>
                    <a:lumOff val="5000"/>
                  </a:schemeClr>
                </a:solidFill>
              </a:defRPr>
            </a:lvl1pPr>
          </a:lstStyle>
          <a:p>
            <a:r>
              <a:rPr kumimoji="0" lang="en-US"/>
              <a:t>Click to edit Master title style</a:t>
            </a:r>
            <a:endParaRPr kumimoji="0" lang="en-US" dirty="0"/>
          </a:p>
        </p:txBody>
      </p:sp>
      <p:sp>
        <p:nvSpPr>
          <p:cNvPr id="8" name="Content Placeholder 7"/>
          <p:cNvSpPr>
            <a:spLocks noGrp="1"/>
          </p:cNvSpPr>
          <p:nvPr>
            <p:ph sz="quarter" idx="1"/>
          </p:nvPr>
        </p:nvSpPr>
        <p:spPr>
          <a:xfrm>
            <a:off x="816864" y="1600200"/>
            <a:ext cx="10871200" cy="4495800"/>
          </a:xfrm>
        </p:spPr>
        <p:txBody>
          <a:bodyPr/>
          <a:lstStyle>
            <a:lvl2pPr>
              <a:buClr>
                <a:schemeClr val="accent3">
                  <a:lumMod val="75000"/>
                </a:schemeClr>
              </a:buClr>
              <a:defRPr/>
            </a:lvl2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Rectangle 5"/>
          <p:cNvSpPr/>
          <p:nvPr/>
        </p:nvSpPr>
        <p:spPr>
          <a:xfrm>
            <a:off x="1" y="1167384"/>
            <a:ext cx="711200" cy="164592"/>
          </a:xfrm>
          <a:prstGeom prst="rect">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1" name="Slide Number Placeholder 22"/>
          <p:cNvSpPr>
            <a:spLocks noGrp="1"/>
          </p:cNvSpPr>
          <p:nvPr>
            <p:ph type="sldNum" sz="quarter" idx="4"/>
          </p:nvPr>
        </p:nvSpPr>
        <p:spPr>
          <a:xfrm>
            <a:off x="0" y="1170432"/>
            <a:ext cx="711200" cy="164592"/>
          </a:xfrm>
          <a:prstGeom prst="rect">
            <a:avLst/>
          </a:prstGeom>
        </p:spPr>
        <p:txBody>
          <a:bodyPr vert="horz" anchor="ctr" anchorCtr="0">
            <a:noAutofit/>
          </a:bodyPr>
          <a:lstStyle>
            <a:lvl1pPr algn="ctr" eaLnBrk="1" latinLnBrk="0" hangingPunct="1">
              <a:defRPr kumimoji="0" sz="1600" b="1" baseline="0">
                <a:solidFill>
                  <a:srgbClr val="FFFFFF"/>
                </a:solidFill>
                <a:latin typeface="Calibri" pitchFamily="34" charset="0"/>
                <a:cs typeface="Calibri" pitchFamily="34" charset="0"/>
              </a:defRPr>
            </a:lvl1pPr>
          </a:lstStyle>
          <a:p>
            <a:fld id="{5DBE74A4-F090-4EA8-9076-0578A11884C1}" type="slidenum">
              <a:rPr lang="en-US" smtClean="0"/>
              <a:t>‹#›</a:t>
            </a:fld>
            <a:endParaRPr lang="en-US" dirty="0"/>
          </a:p>
        </p:txBody>
      </p:sp>
      <p:sp>
        <p:nvSpPr>
          <p:cNvPr id="7" name="Rectangle 6"/>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48889627"/>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032001" y="1981201"/>
            <a:ext cx="9294284" cy="1673225"/>
          </a:xfrm>
        </p:spPr>
        <p:txBody>
          <a:bodyPr anchor="t"/>
          <a:lstStyle>
            <a:lvl1pPr marL="0" indent="0">
              <a:buNone/>
              <a:defRPr sz="2800">
                <a:solidFill>
                  <a:schemeClr val="tx1">
                    <a:lumMod val="95000"/>
                    <a:lumOff val="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8" name="Rectangle 7"/>
          <p:cNvSpPr/>
          <p:nvPr/>
        </p:nvSpPr>
        <p:spPr>
          <a:xfrm>
            <a:off x="0" y="838200"/>
            <a:ext cx="1727200" cy="990600"/>
          </a:xfrm>
          <a:prstGeom prst="rect">
            <a:avLst/>
          </a:prstGeom>
          <a:solidFill>
            <a:schemeClr val="tx1">
              <a:lumMod val="75000"/>
              <a:lumOff val="25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Rectangle 8"/>
          <p:cNvSpPr/>
          <p:nvPr/>
        </p:nvSpPr>
        <p:spPr>
          <a:xfrm>
            <a:off x="1727200" y="838200"/>
            <a:ext cx="10464800" cy="990600"/>
          </a:xfrm>
          <a:prstGeom prst="rect">
            <a:avLst/>
          </a:prstGeom>
          <a:solidFill>
            <a:srgbClr val="830E17"/>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2032000" y="952500"/>
            <a:ext cx="9956800" cy="762000"/>
          </a:xfrm>
          <a:noFill/>
        </p:spPr>
        <p:txBody>
          <a:bodyPr/>
          <a:lstStyle>
            <a:lvl1pPr algn="l">
              <a:buNone/>
              <a:defRPr sz="4400" b="0" cap="none">
                <a:solidFill>
                  <a:schemeClr val="bg1"/>
                </a:solidFill>
              </a:defRPr>
            </a:lvl1pPr>
          </a:lstStyle>
          <a:p>
            <a:r>
              <a:rPr kumimoji="0" lang="en-US"/>
              <a:t>Click to edit Master title style</a:t>
            </a:r>
            <a:endParaRPr kumimoji="0" lang="en-US" dirty="0"/>
          </a:p>
        </p:txBody>
      </p:sp>
      <p:sp>
        <p:nvSpPr>
          <p:cNvPr id="13" name="Slide Number Placeholder 12"/>
          <p:cNvSpPr>
            <a:spLocks noGrp="1"/>
          </p:cNvSpPr>
          <p:nvPr>
            <p:ph type="sldNum" sz="quarter" idx="11"/>
          </p:nvPr>
        </p:nvSpPr>
        <p:spPr>
          <a:xfrm>
            <a:off x="0" y="990600"/>
            <a:ext cx="1727200" cy="701676"/>
          </a:xfrm>
        </p:spPr>
        <p:txBody>
          <a:bodyPr>
            <a:noAutofit/>
          </a:bodyPr>
          <a:lstStyle>
            <a:lvl1pPr>
              <a:defRPr sz="2400">
                <a:solidFill>
                  <a:srgbClr val="FFFFFF"/>
                </a:solidFill>
              </a:defRPr>
            </a:lvl1pPr>
          </a:lstStyle>
          <a:p>
            <a:fld id="{5DBE74A4-F090-4EA8-9076-0578A11884C1}" type="slidenum">
              <a:rPr lang="en-US" smtClean="0"/>
              <a:t>‹#›</a:t>
            </a:fld>
            <a:endParaRPr lang="en-US" dirty="0"/>
          </a:p>
        </p:txBody>
      </p:sp>
    </p:spTree>
    <p:extLst>
      <p:ext uri="{BB962C8B-B14F-4D97-AF65-F5344CB8AC3E}">
        <p14:creationId xmlns:p14="http://schemas.microsoft.com/office/powerpoint/2010/main" val="268099092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Rectangle 6"/>
          <p:cNvSpPr/>
          <p:nvPr/>
        </p:nvSpPr>
        <p:spPr>
          <a:xfrm>
            <a:off x="1" y="1167384"/>
            <a:ext cx="711200" cy="164592"/>
          </a:xfrm>
          <a:prstGeom prst="rect">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Slide Number Placeholder 9"/>
          <p:cNvSpPr>
            <a:spLocks noGrp="1"/>
          </p:cNvSpPr>
          <p:nvPr>
            <p:ph type="sldNum" sz="quarter" idx="16"/>
          </p:nvPr>
        </p:nvSpPr>
        <p:spPr/>
        <p:txBody>
          <a:bodyPr rtlCol="0"/>
          <a:lstStyle/>
          <a:p>
            <a:fld id="{5DBE74A4-F090-4EA8-9076-0578A11884C1}" type="slidenum">
              <a:rPr lang="en-US" smtClean="0"/>
              <a:t>‹#›</a:t>
            </a:fld>
            <a:endParaRPr lang="en-US" dirty="0"/>
          </a:p>
        </p:txBody>
      </p:sp>
      <p:sp>
        <p:nvSpPr>
          <p:cNvPr id="8" name="Rectangle 7"/>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57773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00" y="152400"/>
            <a:ext cx="10871200" cy="990600"/>
          </a:xfrm>
        </p:spPr>
        <p:txBody>
          <a:bodyPr anchor="ctr"/>
          <a:lstStyle>
            <a:lvl1pPr>
              <a:defRPr/>
            </a:lvl1pPr>
          </a:lstStyle>
          <a:p>
            <a:r>
              <a:rPr kumimoji="0" lang="en-US"/>
              <a:t>Click to edit Master title style</a:t>
            </a:r>
            <a:endParaRPr kumimoji="0" lang="en-US" dirty="0"/>
          </a:p>
        </p:txBody>
      </p:sp>
      <p:sp>
        <p:nvSpPr>
          <p:cNvPr id="11" name="Content Placeholder 10"/>
          <p:cNvSpPr>
            <a:spLocks noGrp="1"/>
          </p:cNvSpPr>
          <p:nvPr>
            <p:ph sz="quarter" idx="2"/>
          </p:nvPr>
        </p:nvSpPr>
        <p:spPr>
          <a:xfrm>
            <a:off x="812800" y="23622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Content Placeholder 12"/>
          <p:cNvSpPr>
            <a:spLocks noGrp="1"/>
          </p:cNvSpPr>
          <p:nvPr>
            <p:ph sz="quarter" idx="4"/>
          </p:nvPr>
        </p:nvSpPr>
        <p:spPr>
          <a:xfrm>
            <a:off x="6400800" y="23622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6" name="Text Placeholder 15"/>
          <p:cNvSpPr>
            <a:spLocks noGrp="1"/>
          </p:cNvSpPr>
          <p:nvPr>
            <p:ph type="body" sz="quarter" idx="1"/>
          </p:nvPr>
        </p:nvSpPr>
        <p:spPr>
          <a:xfrm>
            <a:off x="812800" y="1676400"/>
            <a:ext cx="5181600" cy="640080"/>
          </a:xfrm>
          <a:solidFill>
            <a:srgbClr val="830E17"/>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676400"/>
            <a:ext cx="5181600" cy="640080"/>
          </a:xfrm>
          <a:solidFill>
            <a:schemeClr val="tx1">
              <a:lumMod val="50000"/>
              <a:lumOff val="50000"/>
            </a:schemeClr>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8" name="Rectangle 7"/>
          <p:cNvSpPr/>
          <p:nvPr/>
        </p:nvSpPr>
        <p:spPr>
          <a:xfrm>
            <a:off x="1" y="1167384"/>
            <a:ext cx="711200" cy="164592"/>
          </a:xfrm>
          <a:prstGeom prst="rect">
            <a:avLst/>
          </a:prstGeom>
          <a:solidFill>
            <a:schemeClr val="tx1">
              <a:lumMod val="85000"/>
              <a:lumOff val="1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2" name="Slide Number Placeholder 11"/>
          <p:cNvSpPr>
            <a:spLocks noGrp="1"/>
          </p:cNvSpPr>
          <p:nvPr>
            <p:ph type="sldNum" sz="quarter" idx="16"/>
          </p:nvPr>
        </p:nvSpPr>
        <p:spPr/>
        <p:txBody>
          <a:bodyPr rtlCol="0"/>
          <a:lstStyle/>
          <a:p>
            <a:fld id="{5DBE74A4-F090-4EA8-9076-0578A11884C1}" type="slidenum">
              <a:rPr lang="en-US" smtClean="0"/>
              <a:t>‹#›</a:t>
            </a:fld>
            <a:endParaRPr lang="en-US" dirty="0"/>
          </a:p>
        </p:txBody>
      </p:sp>
      <p:sp>
        <p:nvSpPr>
          <p:cNvPr id="9" name="Rectangle 8"/>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990284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Rectangle 5"/>
          <p:cNvSpPr/>
          <p:nvPr/>
        </p:nvSpPr>
        <p:spPr>
          <a:xfrm>
            <a:off x="1" y="1167384"/>
            <a:ext cx="711200" cy="164592"/>
          </a:xfrm>
          <a:prstGeom prst="rect">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DBE74A4-F090-4EA8-9076-0578A11884C1}" type="slidenum">
              <a:rPr lang="en-US" smtClean="0"/>
              <a:t>‹#›</a:t>
            </a:fld>
            <a:endParaRPr lang="en-US" dirty="0"/>
          </a:p>
        </p:txBody>
      </p:sp>
      <p:sp>
        <p:nvSpPr>
          <p:cNvPr id="7" name="Rectangle 6"/>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733187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152400"/>
            <a:ext cx="10871200" cy="9906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 name="Rectangle 1"/>
          <p:cNvSpPr/>
          <p:nvPr/>
        </p:nvSpPr>
        <p:spPr>
          <a:xfrm>
            <a:off x="1" y="1167384"/>
            <a:ext cx="711200" cy="164592"/>
          </a:xfrm>
          <a:prstGeom prst="rect">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3" name="Slide Number Placeholder 22"/>
          <p:cNvSpPr>
            <a:spLocks noGrp="1"/>
          </p:cNvSpPr>
          <p:nvPr>
            <p:ph type="sldNum" sz="quarter" idx="4"/>
          </p:nvPr>
        </p:nvSpPr>
        <p:spPr>
          <a:xfrm>
            <a:off x="0" y="1167384"/>
            <a:ext cx="711200" cy="164592"/>
          </a:xfrm>
          <a:prstGeom prst="rect">
            <a:avLst/>
          </a:prstGeom>
          <a:noFill/>
        </p:spPr>
        <p:txBody>
          <a:bodyPr vert="horz" anchor="ctr" anchorCtr="0">
            <a:noAutofit/>
          </a:bodyPr>
          <a:lstStyle>
            <a:lvl1pPr algn="ctr" eaLnBrk="1" latinLnBrk="0" hangingPunct="1">
              <a:defRPr kumimoji="0" sz="1600" b="1" baseline="0">
                <a:solidFill>
                  <a:srgbClr val="FFFFFF"/>
                </a:solidFill>
              </a:defRPr>
            </a:lvl1pPr>
          </a:lstStyle>
          <a:p>
            <a:fld id="{5DBE74A4-F090-4EA8-9076-0578A11884C1}" type="slidenum">
              <a:rPr lang="en-US" smtClean="0"/>
              <a:t>‹#›</a:t>
            </a:fld>
            <a:endParaRPr lang="en-US" dirty="0"/>
          </a:p>
        </p:txBody>
      </p:sp>
      <p:sp>
        <p:nvSpPr>
          <p:cNvPr id="7" name="Rectangle 6"/>
          <p:cNvSpPr/>
          <p:nvPr/>
        </p:nvSpPr>
        <p:spPr>
          <a:xfrm>
            <a:off x="711200" y="1167384"/>
            <a:ext cx="11480800" cy="164592"/>
          </a:xfrm>
          <a:prstGeom prst="rect">
            <a:avLst/>
          </a:prstGeom>
          <a:solidFill>
            <a:srgbClr val="830E17"/>
          </a:solidFill>
          <a:ln>
            <a:solidFill>
              <a:srgbClr val="830E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2043093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693" r:id="rId12"/>
    <p:sldLayoutId id="2147483661" r:id="rId13"/>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mailto:regs@sec.state.ma.us" TargetMode="External"/><Relationship Id="rId2" Type="http://schemas.openxmlformats.org/officeDocument/2006/relationships/hyperlink" Target="mailto:openmeeting@mass.gov" TargetMode="Externa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755DE-C3DC-3574-54AF-B5E9AC260EC7}"/>
              </a:ext>
            </a:extLst>
          </p:cNvPr>
          <p:cNvSpPr>
            <a:spLocks noGrp="1"/>
          </p:cNvSpPr>
          <p:nvPr>
            <p:ph type="ctrTitle"/>
          </p:nvPr>
        </p:nvSpPr>
        <p:spPr>
          <a:xfrm>
            <a:off x="1050758" y="2716170"/>
            <a:ext cx="10090484" cy="3018382"/>
          </a:xfrm>
        </p:spPr>
        <p:txBody>
          <a:bodyPr>
            <a:normAutofit/>
          </a:bodyPr>
          <a:lstStyle/>
          <a:p>
            <a:pPr algn="ctr"/>
            <a:r>
              <a:rPr lang="en-US" sz="6000" dirty="0">
                <a:solidFill>
                  <a:schemeClr val="bg2"/>
                </a:solidFill>
              </a:rPr>
              <a:t>Governance 360: </a:t>
            </a:r>
            <a:br>
              <a:rPr lang="en-US" dirty="0">
                <a:solidFill>
                  <a:schemeClr val="bg2"/>
                </a:solidFill>
              </a:rPr>
            </a:br>
            <a:r>
              <a:rPr lang="en-US" dirty="0">
                <a:solidFill>
                  <a:schemeClr val="bg2"/>
                </a:solidFill>
              </a:rPr>
              <a:t>What Charter School Boards Need to Know</a:t>
            </a:r>
          </a:p>
        </p:txBody>
      </p:sp>
      <p:pic>
        <p:nvPicPr>
          <p:cNvPr id="4" name="Picture 3">
            <a:extLst>
              <a:ext uri="{FF2B5EF4-FFF2-40B4-BE49-F238E27FC236}">
                <a16:creationId xmlns:a16="http://schemas.microsoft.com/office/drawing/2014/main" id="{4DAB17D8-6843-B469-BF9B-50B31DB0EE2C}"/>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802811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3BCDB-92B0-7455-6E00-6C7CAB122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775B3-C239-72FF-EA89-9BAE1EFA8E37}"/>
              </a:ext>
            </a:extLst>
          </p:cNvPr>
          <p:cNvSpPr>
            <a:spLocks noGrp="1"/>
          </p:cNvSpPr>
          <p:nvPr>
            <p:ph type="title"/>
          </p:nvPr>
        </p:nvSpPr>
        <p:spPr/>
        <p:txBody>
          <a:bodyPr>
            <a:normAutofit/>
          </a:bodyPr>
          <a:lstStyle/>
          <a:p>
            <a:r>
              <a:rPr lang="en-US" dirty="0"/>
              <a:t>Board Responsibilities – Key Functions</a:t>
            </a:r>
          </a:p>
        </p:txBody>
      </p:sp>
      <p:sp>
        <p:nvSpPr>
          <p:cNvPr id="3" name="Content Placeholder 2">
            <a:extLst>
              <a:ext uri="{FF2B5EF4-FFF2-40B4-BE49-F238E27FC236}">
                <a16:creationId xmlns:a16="http://schemas.microsoft.com/office/drawing/2014/main" id="{D15F3905-69A4-AF6E-79A6-172AD022A2C9}"/>
              </a:ext>
            </a:extLst>
          </p:cNvPr>
          <p:cNvSpPr>
            <a:spLocks noGrp="1"/>
          </p:cNvSpPr>
          <p:nvPr>
            <p:ph sz="quarter" idx="1"/>
          </p:nvPr>
        </p:nvSpPr>
        <p:spPr/>
        <p:txBody>
          <a:bodyPr>
            <a:normAutofit/>
          </a:bodyPr>
          <a:lstStyle/>
          <a:p>
            <a:pPr lvl="1"/>
            <a:r>
              <a:rPr lang="en-US" dirty="0"/>
              <a:t>School Leader(s)/Management Organization </a:t>
            </a:r>
          </a:p>
          <a:p>
            <a:pPr lvl="2"/>
            <a:r>
              <a:rPr lang="en-US" dirty="0"/>
              <a:t>hiring </a:t>
            </a:r>
          </a:p>
          <a:p>
            <a:pPr lvl="2"/>
            <a:r>
              <a:rPr lang="en-US" dirty="0"/>
              <a:t>evaluating (including goal setting) </a:t>
            </a:r>
          </a:p>
          <a:p>
            <a:pPr lvl="2"/>
            <a:r>
              <a:rPr lang="en-US" dirty="0"/>
              <a:t>setting compensation and benefits</a:t>
            </a:r>
          </a:p>
          <a:p>
            <a:pPr lvl="2"/>
            <a:r>
              <a:rPr lang="en-US" dirty="0"/>
              <a:t>removing as needed</a:t>
            </a:r>
          </a:p>
          <a:p>
            <a:pPr lvl="1"/>
            <a:r>
              <a:rPr lang="en-US" dirty="0"/>
              <a:t>Sustainability</a:t>
            </a:r>
          </a:p>
          <a:p>
            <a:pPr lvl="2"/>
            <a:r>
              <a:rPr lang="en-US" dirty="0"/>
              <a:t>Strategic planning</a:t>
            </a:r>
          </a:p>
          <a:p>
            <a:pPr lvl="2"/>
            <a:r>
              <a:rPr lang="en-US" dirty="0"/>
              <a:t>Succession planning</a:t>
            </a:r>
          </a:p>
          <a:p>
            <a:pPr lvl="3"/>
            <a:r>
              <a:rPr lang="en-US" dirty="0"/>
              <a:t>Board</a:t>
            </a:r>
          </a:p>
          <a:p>
            <a:pPr lvl="3"/>
            <a:r>
              <a:rPr lang="en-US" dirty="0"/>
              <a:t>School Leader(s)</a:t>
            </a:r>
          </a:p>
          <a:p>
            <a:pPr lvl="3"/>
            <a:endParaRPr lang="en-US" dirty="0"/>
          </a:p>
          <a:p>
            <a:pPr marL="1143000" lvl="3" indent="0">
              <a:buNone/>
            </a:pPr>
            <a:endParaRPr lang="en-US" dirty="0"/>
          </a:p>
          <a:p>
            <a:pPr lvl="3"/>
            <a:endParaRPr lang="en-US" dirty="0"/>
          </a:p>
        </p:txBody>
      </p:sp>
      <p:sp>
        <p:nvSpPr>
          <p:cNvPr id="4" name="Slide Number Placeholder 3">
            <a:extLst>
              <a:ext uri="{FF2B5EF4-FFF2-40B4-BE49-F238E27FC236}">
                <a16:creationId xmlns:a16="http://schemas.microsoft.com/office/drawing/2014/main" id="{9B092CA6-1E6A-84EE-3995-6D044A2773FB}"/>
              </a:ext>
            </a:extLst>
          </p:cNvPr>
          <p:cNvSpPr>
            <a:spLocks noGrp="1"/>
          </p:cNvSpPr>
          <p:nvPr>
            <p:ph type="sldNum" sz="quarter" idx="4"/>
          </p:nvPr>
        </p:nvSpPr>
        <p:spPr/>
        <p:txBody>
          <a:bodyPr/>
          <a:lstStyle/>
          <a:p>
            <a:fld id="{5DBE74A4-F090-4EA8-9076-0578A11884C1}" type="slidenum">
              <a:rPr lang="en-US" smtClean="0"/>
              <a:t>10</a:t>
            </a:fld>
            <a:endParaRPr lang="en-US" dirty="0"/>
          </a:p>
        </p:txBody>
      </p:sp>
      <p:pic>
        <p:nvPicPr>
          <p:cNvPr id="5" name="Picture 4">
            <a:extLst>
              <a:ext uri="{FF2B5EF4-FFF2-40B4-BE49-F238E27FC236}">
                <a16:creationId xmlns:a16="http://schemas.microsoft.com/office/drawing/2014/main" id="{5F984288-1A93-CB81-3784-D27552CA08CD}"/>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703464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3F7B2-BAE7-A5B4-DEA8-C078CF5273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255CF-8D27-FA39-575C-5DCD508D3F27}"/>
              </a:ext>
            </a:extLst>
          </p:cNvPr>
          <p:cNvSpPr>
            <a:spLocks noGrp="1"/>
          </p:cNvSpPr>
          <p:nvPr>
            <p:ph type="title"/>
          </p:nvPr>
        </p:nvSpPr>
        <p:spPr/>
        <p:txBody>
          <a:bodyPr>
            <a:normAutofit/>
          </a:bodyPr>
          <a:lstStyle/>
          <a:p>
            <a:r>
              <a:rPr lang="en-US" dirty="0"/>
              <a:t>Board Responsibilities – Fiduciary Duties</a:t>
            </a:r>
          </a:p>
        </p:txBody>
      </p:sp>
      <p:sp>
        <p:nvSpPr>
          <p:cNvPr id="3" name="Content Placeholder 2">
            <a:extLst>
              <a:ext uri="{FF2B5EF4-FFF2-40B4-BE49-F238E27FC236}">
                <a16:creationId xmlns:a16="http://schemas.microsoft.com/office/drawing/2014/main" id="{16E7CF31-1655-F5B2-2FED-CD111F8D86F8}"/>
              </a:ext>
            </a:extLst>
          </p:cNvPr>
          <p:cNvSpPr>
            <a:spLocks noGrp="1"/>
          </p:cNvSpPr>
          <p:nvPr>
            <p:ph sz="quarter" idx="1"/>
          </p:nvPr>
        </p:nvSpPr>
        <p:spPr/>
        <p:txBody>
          <a:bodyPr>
            <a:normAutofit/>
          </a:bodyPr>
          <a:lstStyle/>
          <a:p>
            <a:r>
              <a:rPr lang="en-US" dirty="0"/>
              <a:t>Fiduciary Duties</a:t>
            </a:r>
          </a:p>
          <a:p>
            <a:pPr lvl="1"/>
            <a:r>
              <a:rPr lang="en-US" dirty="0"/>
              <a:t>Duty of care - Each trustee must act with such care as any ordinarily prudent person would in the trustee’s position</a:t>
            </a:r>
          </a:p>
          <a:p>
            <a:pPr lvl="2"/>
            <a:r>
              <a:rPr lang="en-US" dirty="0"/>
              <a:t>Attend board trainings and meetings</a:t>
            </a:r>
          </a:p>
          <a:p>
            <a:pPr lvl="2"/>
            <a:r>
              <a:rPr lang="en-US" dirty="0"/>
              <a:t>Comply with the bylaws</a:t>
            </a:r>
          </a:p>
          <a:p>
            <a:pPr lvl="2"/>
            <a:r>
              <a:rPr lang="en-US" dirty="0"/>
              <a:t>Regularly review the school’s charter and mission, accountability plan, budget, financial reports, qualitative and quantitative academic data, contracts with management organization (if any), facility lease (if any), loan documents, and other significant documents and policies</a:t>
            </a:r>
          </a:p>
          <a:p>
            <a:pPr lvl="2"/>
            <a:r>
              <a:rPr lang="en-US" dirty="0"/>
              <a:t>Prepare for meetings</a:t>
            </a:r>
          </a:p>
          <a:p>
            <a:pPr lvl="2"/>
            <a:endParaRPr lang="en-US" dirty="0"/>
          </a:p>
        </p:txBody>
      </p:sp>
      <p:sp>
        <p:nvSpPr>
          <p:cNvPr id="4" name="Slide Number Placeholder 3">
            <a:extLst>
              <a:ext uri="{FF2B5EF4-FFF2-40B4-BE49-F238E27FC236}">
                <a16:creationId xmlns:a16="http://schemas.microsoft.com/office/drawing/2014/main" id="{E85279BA-D5A8-C3C0-C424-A86882351914}"/>
              </a:ext>
            </a:extLst>
          </p:cNvPr>
          <p:cNvSpPr>
            <a:spLocks noGrp="1"/>
          </p:cNvSpPr>
          <p:nvPr>
            <p:ph type="sldNum" sz="quarter" idx="4"/>
          </p:nvPr>
        </p:nvSpPr>
        <p:spPr/>
        <p:txBody>
          <a:bodyPr/>
          <a:lstStyle/>
          <a:p>
            <a:fld id="{5DBE74A4-F090-4EA8-9076-0578A11884C1}" type="slidenum">
              <a:rPr lang="en-US" smtClean="0"/>
              <a:t>11</a:t>
            </a:fld>
            <a:endParaRPr lang="en-US" dirty="0"/>
          </a:p>
        </p:txBody>
      </p:sp>
      <p:pic>
        <p:nvPicPr>
          <p:cNvPr id="5" name="Picture 4">
            <a:extLst>
              <a:ext uri="{FF2B5EF4-FFF2-40B4-BE49-F238E27FC236}">
                <a16:creationId xmlns:a16="http://schemas.microsoft.com/office/drawing/2014/main" id="{EAE745AA-496D-2F83-9ECC-7E1CB0E53961}"/>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584367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B3927-BC2C-0AD8-0FF0-5230B8701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96CE2-4944-85CE-5044-15C56C87B2D5}"/>
              </a:ext>
            </a:extLst>
          </p:cNvPr>
          <p:cNvSpPr>
            <a:spLocks noGrp="1"/>
          </p:cNvSpPr>
          <p:nvPr>
            <p:ph type="title"/>
          </p:nvPr>
        </p:nvSpPr>
        <p:spPr/>
        <p:txBody>
          <a:bodyPr>
            <a:normAutofit/>
          </a:bodyPr>
          <a:lstStyle/>
          <a:p>
            <a:r>
              <a:rPr lang="en-US" dirty="0"/>
              <a:t>Board Responsibilities – Fiduciary Duties</a:t>
            </a:r>
          </a:p>
        </p:txBody>
      </p:sp>
      <p:sp>
        <p:nvSpPr>
          <p:cNvPr id="3" name="Content Placeholder 2">
            <a:extLst>
              <a:ext uri="{FF2B5EF4-FFF2-40B4-BE49-F238E27FC236}">
                <a16:creationId xmlns:a16="http://schemas.microsoft.com/office/drawing/2014/main" id="{5C007AF9-ACD1-9426-7E09-298390C798A1}"/>
              </a:ext>
            </a:extLst>
          </p:cNvPr>
          <p:cNvSpPr>
            <a:spLocks noGrp="1"/>
          </p:cNvSpPr>
          <p:nvPr>
            <p:ph sz="quarter" idx="1"/>
          </p:nvPr>
        </p:nvSpPr>
        <p:spPr/>
        <p:txBody>
          <a:bodyPr>
            <a:normAutofit/>
          </a:bodyPr>
          <a:lstStyle/>
          <a:p>
            <a:pPr lvl="2"/>
            <a:r>
              <a:rPr lang="en-US" dirty="0"/>
              <a:t>Ask questions and keep informed</a:t>
            </a:r>
          </a:p>
          <a:p>
            <a:pPr lvl="3"/>
            <a:r>
              <a:rPr lang="en-US" dirty="0"/>
              <a:t>Use one’s own judgement, avoid herd mentality</a:t>
            </a:r>
          </a:p>
          <a:p>
            <a:pPr lvl="3"/>
            <a:r>
              <a:rPr lang="en-US" dirty="0"/>
              <a:t>Right to information</a:t>
            </a:r>
          </a:p>
          <a:p>
            <a:pPr lvl="3"/>
            <a:r>
              <a:rPr lang="en-US" dirty="0"/>
              <a:t>Reasonable access to auditors and attorneys</a:t>
            </a:r>
          </a:p>
          <a:p>
            <a:pPr lvl="3"/>
            <a:r>
              <a:rPr lang="en-US" dirty="0"/>
              <a:t>Outside advisors</a:t>
            </a:r>
          </a:p>
          <a:p>
            <a:pPr lvl="2"/>
            <a:r>
              <a:rPr lang="en-US" dirty="0"/>
              <a:t>Join committees</a:t>
            </a:r>
          </a:p>
          <a:p>
            <a:pPr lvl="2"/>
            <a:r>
              <a:rPr lang="en-US" dirty="0"/>
              <a:t>Delegate to qualified staff and provide oversight</a:t>
            </a:r>
          </a:p>
          <a:p>
            <a:pPr lvl="2"/>
            <a:r>
              <a:rPr lang="en-US" dirty="0"/>
              <a:t>Approve realistic budget, audit and accountability plan</a:t>
            </a:r>
          </a:p>
          <a:p>
            <a:pPr lvl="2"/>
            <a:endParaRPr lang="en-US" dirty="0"/>
          </a:p>
        </p:txBody>
      </p:sp>
      <p:sp>
        <p:nvSpPr>
          <p:cNvPr id="4" name="Slide Number Placeholder 3">
            <a:extLst>
              <a:ext uri="{FF2B5EF4-FFF2-40B4-BE49-F238E27FC236}">
                <a16:creationId xmlns:a16="http://schemas.microsoft.com/office/drawing/2014/main" id="{CC5733FD-C100-6045-4DFD-DD6C75128076}"/>
              </a:ext>
            </a:extLst>
          </p:cNvPr>
          <p:cNvSpPr>
            <a:spLocks noGrp="1"/>
          </p:cNvSpPr>
          <p:nvPr>
            <p:ph type="sldNum" sz="quarter" idx="4"/>
          </p:nvPr>
        </p:nvSpPr>
        <p:spPr/>
        <p:txBody>
          <a:bodyPr/>
          <a:lstStyle/>
          <a:p>
            <a:fld id="{5DBE74A4-F090-4EA8-9076-0578A11884C1}" type="slidenum">
              <a:rPr lang="en-US" smtClean="0"/>
              <a:t>12</a:t>
            </a:fld>
            <a:endParaRPr lang="en-US" dirty="0"/>
          </a:p>
        </p:txBody>
      </p:sp>
      <p:pic>
        <p:nvPicPr>
          <p:cNvPr id="5" name="Picture 4">
            <a:extLst>
              <a:ext uri="{FF2B5EF4-FFF2-40B4-BE49-F238E27FC236}">
                <a16:creationId xmlns:a16="http://schemas.microsoft.com/office/drawing/2014/main" id="{B211D037-373C-FBF4-16CA-4DA156F12CF7}"/>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205441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3B198-753F-C38E-C729-93466E916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46FEDD-9A58-E55B-49C3-1C619E8EC187}"/>
              </a:ext>
            </a:extLst>
          </p:cNvPr>
          <p:cNvSpPr>
            <a:spLocks noGrp="1"/>
          </p:cNvSpPr>
          <p:nvPr>
            <p:ph type="title"/>
          </p:nvPr>
        </p:nvSpPr>
        <p:spPr/>
        <p:txBody>
          <a:bodyPr>
            <a:normAutofit/>
          </a:bodyPr>
          <a:lstStyle/>
          <a:p>
            <a:r>
              <a:rPr lang="en-US" dirty="0"/>
              <a:t>Board Responsibilities – Fiduciary Duties</a:t>
            </a:r>
          </a:p>
        </p:txBody>
      </p:sp>
      <p:sp>
        <p:nvSpPr>
          <p:cNvPr id="3" name="Content Placeholder 2">
            <a:extLst>
              <a:ext uri="{FF2B5EF4-FFF2-40B4-BE49-F238E27FC236}">
                <a16:creationId xmlns:a16="http://schemas.microsoft.com/office/drawing/2014/main" id="{BC86528F-3AC8-D14A-D8C9-90CAF830801C}"/>
              </a:ext>
            </a:extLst>
          </p:cNvPr>
          <p:cNvSpPr>
            <a:spLocks noGrp="1"/>
          </p:cNvSpPr>
          <p:nvPr>
            <p:ph sz="quarter" idx="1"/>
          </p:nvPr>
        </p:nvSpPr>
        <p:spPr/>
        <p:txBody>
          <a:bodyPr>
            <a:normAutofit/>
          </a:bodyPr>
          <a:lstStyle/>
          <a:p>
            <a:pPr lvl="1"/>
            <a:r>
              <a:rPr lang="en-US" dirty="0"/>
              <a:t>Duty of loyalty </a:t>
            </a:r>
          </a:p>
          <a:p>
            <a:pPr lvl="2"/>
            <a:r>
              <a:rPr lang="en-US" dirty="0"/>
              <a:t>Trustees must act in good faith, in the best interest of the school</a:t>
            </a:r>
          </a:p>
          <a:p>
            <a:pPr lvl="2"/>
            <a:r>
              <a:rPr lang="en-US" dirty="0"/>
              <a:t>Trustees may not knowingly do anything that would harm the school</a:t>
            </a:r>
          </a:p>
          <a:p>
            <a:pPr lvl="2"/>
            <a:endParaRPr lang="en-US" dirty="0"/>
          </a:p>
        </p:txBody>
      </p:sp>
      <p:sp>
        <p:nvSpPr>
          <p:cNvPr id="4" name="Slide Number Placeholder 3">
            <a:extLst>
              <a:ext uri="{FF2B5EF4-FFF2-40B4-BE49-F238E27FC236}">
                <a16:creationId xmlns:a16="http://schemas.microsoft.com/office/drawing/2014/main" id="{E15AD74F-BF07-E52D-DAAD-F16AD0B04F45}"/>
              </a:ext>
            </a:extLst>
          </p:cNvPr>
          <p:cNvSpPr>
            <a:spLocks noGrp="1"/>
          </p:cNvSpPr>
          <p:nvPr>
            <p:ph type="sldNum" sz="quarter" idx="4"/>
          </p:nvPr>
        </p:nvSpPr>
        <p:spPr/>
        <p:txBody>
          <a:bodyPr/>
          <a:lstStyle/>
          <a:p>
            <a:fld id="{5DBE74A4-F090-4EA8-9076-0578A11884C1}" type="slidenum">
              <a:rPr lang="en-US" smtClean="0"/>
              <a:t>13</a:t>
            </a:fld>
            <a:endParaRPr lang="en-US" dirty="0"/>
          </a:p>
        </p:txBody>
      </p:sp>
      <p:pic>
        <p:nvPicPr>
          <p:cNvPr id="5" name="Picture 4">
            <a:extLst>
              <a:ext uri="{FF2B5EF4-FFF2-40B4-BE49-F238E27FC236}">
                <a16:creationId xmlns:a16="http://schemas.microsoft.com/office/drawing/2014/main" id="{8E9FE4E0-028C-6A7B-04AE-4176A4271518}"/>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37632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A0959-E635-1339-3459-94F72E1003C1}"/>
              </a:ext>
            </a:extLst>
          </p:cNvPr>
          <p:cNvSpPr>
            <a:spLocks noGrp="1"/>
          </p:cNvSpPr>
          <p:nvPr>
            <p:ph type="title"/>
          </p:nvPr>
        </p:nvSpPr>
        <p:spPr/>
        <p:txBody>
          <a:bodyPr/>
          <a:lstStyle/>
          <a:p>
            <a:r>
              <a:rPr lang="en-US" dirty="0"/>
              <a:t>Board Performance Tools - Assessments</a:t>
            </a:r>
          </a:p>
        </p:txBody>
      </p:sp>
      <p:sp>
        <p:nvSpPr>
          <p:cNvPr id="3" name="Content Placeholder 2">
            <a:extLst>
              <a:ext uri="{FF2B5EF4-FFF2-40B4-BE49-F238E27FC236}">
                <a16:creationId xmlns:a16="http://schemas.microsoft.com/office/drawing/2014/main" id="{14C1F2EA-1D55-12F2-A9F8-69B2188A5599}"/>
              </a:ext>
            </a:extLst>
          </p:cNvPr>
          <p:cNvSpPr>
            <a:spLocks noGrp="1"/>
          </p:cNvSpPr>
          <p:nvPr>
            <p:ph sz="quarter" idx="1"/>
          </p:nvPr>
        </p:nvSpPr>
        <p:spPr/>
        <p:txBody>
          <a:bodyPr>
            <a:normAutofit/>
          </a:bodyPr>
          <a:lstStyle/>
          <a:p>
            <a:r>
              <a:rPr lang="en-US" dirty="0"/>
              <a:t>Assessments</a:t>
            </a:r>
          </a:p>
          <a:p>
            <a:pPr lvl="1"/>
            <a:r>
              <a:rPr lang="en-US" dirty="0"/>
              <a:t>Board Level  -  (Does not include questions on individual Trustee performance)</a:t>
            </a:r>
          </a:p>
          <a:p>
            <a:pPr lvl="1"/>
            <a:r>
              <a:rPr lang="en-US" dirty="0"/>
              <a:t>Individual – Sometimes undertaken at end of term, in connection with proposed renewal term</a:t>
            </a:r>
          </a:p>
          <a:p>
            <a:pPr lvl="1"/>
            <a:r>
              <a:rPr lang="en-US" dirty="0"/>
              <a:t>Individual Self Assessment (“How am I doing as a Trustee?”)</a:t>
            </a:r>
          </a:p>
          <a:p>
            <a:pPr lvl="1"/>
            <a:r>
              <a:rPr lang="en-US" dirty="0"/>
              <a:t>Facilitated peer-to-peer 360º individual Trustee evaluation </a:t>
            </a:r>
          </a:p>
          <a:p>
            <a:endParaRPr lang="en-US" dirty="0"/>
          </a:p>
        </p:txBody>
      </p:sp>
      <p:sp>
        <p:nvSpPr>
          <p:cNvPr id="4" name="Slide Number Placeholder 3">
            <a:extLst>
              <a:ext uri="{FF2B5EF4-FFF2-40B4-BE49-F238E27FC236}">
                <a16:creationId xmlns:a16="http://schemas.microsoft.com/office/drawing/2014/main" id="{56F300D5-EDE0-9DA0-5A58-4DE052BFE8FD}"/>
              </a:ext>
            </a:extLst>
          </p:cNvPr>
          <p:cNvSpPr>
            <a:spLocks noGrp="1"/>
          </p:cNvSpPr>
          <p:nvPr>
            <p:ph type="sldNum" sz="quarter" idx="4"/>
          </p:nvPr>
        </p:nvSpPr>
        <p:spPr/>
        <p:txBody>
          <a:bodyPr/>
          <a:lstStyle/>
          <a:p>
            <a:fld id="{5DBE74A4-F090-4EA8-9076-0578A11884C1}" type="slidenum">
              <a:rPr lang="en-US" smtClean="0"/>
              <a:t>14</a:t>
            </a:fld>
            <a:endParaRPr lang="en-US" dirty="0"/>
          </a:p>
        </p:txBody>
      </p:sp>
      <p:pic>
        <p:nvPicPr>
          <p:cNvPr id="5" name="Picture 4">
            <a:extLst>
              <a:ext uri="{FF2B5EF4-FFF2-40B4-BE49-F238E27FC236}">
                <a16:creationId xmlns:a16="http://schemas.microsoft.com/office/drawing/2014/main" id="{1FEB0478-0A60-A009-23B3-AB1CEE857A90}"/>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431392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8A2C8-2D63-DC18-CB13-5674FD841E38}"/>
              </a:ext>
            </a:extLst>
          </p:cNvPr>
          <p:cNvSpPr>
            <a:spLocks noGrp="1"/>
          </p:cNvSpPr>
          <p:nvPr>
            <p:ph type="title"/>
          </p:nvPr>
        </p:nvSpPr>
        <p:spPr/>
        <p:txBody>
          <a:bodyPr/>
          <a:lstStyle/>
          <a:p>
            <a:r>
              <a:rPr lang="en-US" dirty="0"/>
              <a:t>Board Level Assessment - Sample Questions</a:t>
            </a:r>
          </a:p>
        </p:txBody>
      </p:sp>
      <p:sp>
        <p:nvSpPr>
          <p:cNvPr id="3" name="Content Placeholder 2">
            <a:extLst>
              <a:ext uri="{FF2B5EF4-FFF2-40B4-BE49-F238E27FC236}">
                <a16:creationId xmlns:a16="http://schemas.microsoft.com/office/drawing/2014/main" id="{E6D97572-1849-5926-7474-30CAD48C9383}"/>
              </a:ext>
            </a:extLst>
          </p:cNvPr>
          <p:cNvSpPr>
            <a:spLocks noGrp="1"/>
          </p:cNvSpPr>
          <p:nvPr>
            <p:ph sz="quarter" idx="1"/>
          </p:nvPr>
        </p:nvSpPr>
        <p:spPr/>
        <p:txBody>
          <a:bodyPr>
            <a:normAutofit fontScale="70000" lnSpcReduction="20000"/>
          </a:bodyPr>
          <a:lstStyle/>
          <a:p>
            <a:pPr marL="342900" lvl="0" indent="-342900">
              <a:spcBef>
                <a:spcPts val="0"/>
              </a:spcBef>
              <a:buClrTx/>
              <a:buSzTx/>
              <a:buFontTx/>
              <a:buAutoNum type="arabicPeriod"/>
              <a:defRPr/>
            </a:pPr>
            <a:r>
              <a:rPr lang="en-US" sz="3200" dirty="0">
                <a:solidFill>
                  <a:prstClr val="black"/>
                </a:solidFill>
                <a:cs typeface="Times New Roman" panose="02020603050405020304" pitchFamily="18" charset="0"/>
              </a:rPr>
              <a:t>Is the Board is aligned as to the long-term strategic objectives of the School?</a:t>
            </a:r>
          </a:p>
          <a:p>
            <a:pPr marL="342900" lvl="0" indent="-342900">
              <a:spcBef>
                <a:spcPts val="0"/>
              </a:spcBef>
              <a:buClrTx/>
              <a:buSzTx/>
              <a:buFontTx/>
              <a:buAutoNum type="arabicPeriod"/>
              <a:defRPr/>
            </a:pPr>
            <a:endParaRPr lang="en-US" sz="3200" dirty="0">
              <a:solidFill>
                <a:prstClr val="black"/>
              </a:solidFill>
              <a:cs typeface="Times New Roman" panose="02020603050405020304" pitchFamily="18" charset="0"/>
            </a:endParaRPr>
          </a:p>
          <a:p>
            <a:pPr marL="342900" lvl="0" indent="-342900">
              <a:spcBef>
                <a:spcPts val="0"/>
              </a:spcBef>
              <a:buClrTx/>
              <a:buSzTx/>
              <a:buFontTx/>
              <a:buAutoNum type="arabicPeriod"/>
              <a:defRPr/>
            </a:pPr>
            <a:r>
              <a:rPr lang="en-US" sz="3200" dirty="0">
                <a:solidFill>
                  <a:prstClr val="black"/>
                </a:solidFill>
                <a:cs typeface="Times New Roman" panose="02020603050405020304" pitchFamily="18" charset="0"/>
              </a:rPr>
              <a:t>Is the </a:t>
            </a:r>
            <a:r>
              <a:rPr lang="en-US" sz="3200" dirty="0">
                <a:solidFill>
                  <a:prstClr val="black"/>
                </a:solidFill>
              </a:rPr>
              <a:t>Board is organized and/or prepared to handle a crisis situation?</a:t>
            </a:r>
          </a:p>
          <a:p>
            <a:pPr marL="342900" lvl="0" indent="-342900">
              <a:spcBef>
                <a:spcPts val="0"/>
              </a:spcBef>
              <a:buClrTx/>
              <a:buSzTx/>
              <a:buFontTx/>
              <a:buAutoNum type="arabicPeriod"/>
              <a:defRPr/>
            </a:pPr>
            <a:endParaRPr lang="en-US" sz="3200" dirty="0">
              <a:solidFill>
                <a:prstClr val="black"/>
              </a:solidFill>
              <a:cs typeface="Times New Roman" panose="02020603050405020304" pitchFamily="18" charset="0"/>
            </a:endParaRPr>
          </a:p>
          <a:p>
            <a:pPr marL="342900" lvl="0" indent="-342900">
              <a:spcBef>
                <a:spcPts val="0"/>
              </a:spcBef>
              <a:buClrTx/>
              <a:buSzTx/>
              <a:buFontTx/>
              <a:buAutoNum type="arabicPeriod"/>
              <a:defRPr/>
            </a:pPr>
            <a:r>
              <a:rPr lang="en-US" sz="3200" dirty="0">
                <a:solidFill>
                  <a:prstClr val="black"/>
                </a:solidFill>
                <a:cs typeface="Times New Roman" panose="02020603050405020304" pitchFamily="18" charset="0"/>
              </a:rPr>
              <a:t>Does the Board have the right number of Trustees, advisors; the right committee structure?</a:t>
            </a:r>
          </a:p>
          <a:p>
            <a:pPr marL="342900" lvl="0" indent="-342900">
              <a:spcBef>
                <a:spcPts val="0"/>
              </a:spcBef>
              <a:buClrTx/>
              <a:buSzTx/>
              <a:buFontTx/>
              <a:buAutoNum type="arabicPeriod"/>
              <a:defRPr/>
            </a:pPr>
            <a:endParaRPr lang="en-US" sz="3200" dirty="0">
              <a:solidFill>
                <a:prstClr val="black"/>
              </a:solidFill>
              <a:cs typeface="Times New Roman" panose="02020603050405020304" pitchFamily="18" charset="0"/>
            </a:endParaRPr>
          </a:p>
          <a:p>
            <a:pPr marL="342900" lvl="0" indent="-342900">
              <a:spcBef>
                <a:spcPts val="0"/>
              </a:spcBef>
              <a:buClrTx/>
              <a:buSzTx/>
              <a:buFontTx/>
              <a:buAutoNum type="arabicPeriod"/>
              <a:defRPr/>
            </a:pPr>
            <a:r>
              <a:rPr lang="en-US" sz="3200" dirty="0">
                <a:solidFill>
                  <a:prstClr val="black"/>
                </a:solidFill>
              </a:rPr>
              <a:t>Does the Board spend an appropriate amount of meeting time on the right topics and issues?</a:t>
            </a:r>
          </a:p>
          <a:p>
            <a:pPr marL="342900" lvl="0" indent="-342900">
              <a:spcBef>
                <a:spcPts val="0"/>
              </a:spcBef>
              <a:buClrTx/>
              <a:buSzTx/>
              <a:buFontTx/>
              <a:buAutoNum type="arabicPeriod"/>
              <a:defRPr/>
            </a:pPr>
            <a:endParaRPr lang="en-US" sz="3200" dirty="0">
              <a:solidFill>
                <a:prstClr val="black"/>
              </a:solidFill>
              <a:cs typeface="Times New Roman" panose="02020603050405020304" pitchFamily="18" charset="0"/>
            </a:endParaRPr>
          </a:p>
          <a:p>
            <a:pPr marL="342900" lvl="0" indent="-342900">
              <a:spcBef>
                <a:spcPts val="0"/>
              </a:spcBef>
              <a:buClrTx/>
              <a:buSzTx/>
              <a:buFontTx/>
              <a:buAutoNum type="arabicPeriod"/>
              <a:defRPr/>
            </a:pPr>
            <a:r>
              <a:rPr lang="en-US" sz="3200" dirty="0">
                <a:solidFill>
                  <a:prstClr val="black"/>
                </a:solidFill>
                <a:cs typeface="Times New Roman" panose="02020603050405020304" pitchFamily="18" charset="0"/>
              </a:rPr>
              <a:t>Do </a:t>
            </a:r>
            <a:r>
              <a:rPr lang="en-US" sz="3200" dirty="0">
                <a:solidFill>
                  <a:prstClr val="black"/>
                </a:solidFill>
              </a:rPr>
              <a:t>meetings run effectively and efficiently?  </a:t>
            </a:r>
          </a:p>
          <a:p>
            <a:pPr marL="342900" lvl="0" indent="-342900">
              <a:spcBef>
                <a:spcPts val="0"/>
              </a:spcBef>
              <a:buClrTx/>
              <a:buSzTx/>
              <a:buFontTx/>
              <a:buAutoNum type="arabicPeriod"/>
              <a:defRPr/>
            </a:pPr>
            <a:endParaRPr lang="en-US" sz="3200" dirty="0">
              <a:solidFill>
                <a:prstClr val="black"/>
              </a:solidFill>
            </a:endParaRPr>
          </a:p>
          <a:p>
            <a:pPr marL="342900" lvl="0" indent="-342900">
              <a:spcBef>
                <a:spcPts val="0"/>
              </a:spcBef>
              <a:buClrTx/>
              <a:buSzTx/>
              <a:buFontTx/>
              <a:buAutoNum type="arabicPeriod"/>
              <a:defRPr/>
            </a:pPr>
            <a:r>
              <a:rPr lang="en-US" sz="3200" dirty="0">
                <a:solidFill>
                  <a:prstClr val="black"/>
                </a:solidFill>
              </a:rPr>
              <a:t>Does the Board come to decisions on items where decision-making is required?</a:t>
            </a:r>
          </a:p>
          <a:p>
            <a:pPr marL="342900" lvl="0" indent="-342900">
              <a:spcBef>
                <a:spcPts val="0"/>
              </a:spcBef>
              <a:buClrTx/>
              <a:buSzTx/>
              <a:buFontTx/>
              <a:buAutoNum type="arabicPeriod"/>
              <a:defRPr/>
            </a:pPr>
            <a:endParaRPr lang="en-US" sz="3200" dirty="0">
              <a:solidFill>
                <a:prstClr val="black"/>
              </a:solidFill>
            </a:endParaRPr>
          </a:p>
          <a:p>
            <a:pPr marL="342900" lvl="0" indent="-342900">
              <a:spcBef>
                <a:spcPts val="0"/>
              </a:spcBef>
              <a:buClrTx/>
              <a:buSzTx/>
              <a:buFontTx/>
              <a:buAutoNum type="arabicPeriod"/>
              <a:defRPr/>
            </a:pPr>
            <a:r>
              <a:rPr lang="en-US" sz="3200" dirty="0">
                <a:solidFill>
                  <a:prstClr val="black"/>
                </a:solidFill>
              </a:rPr>
              <a:t> If you could change one thing about the Board, what would that be?</a:t>
            </a:r>
            <a:endParaRPr lang="en-US" dirty="0"/>
          </a:p>
        </p:txBody>
      </p:sp>
      <p:sp>
        <p:nvSpPr>
          <p:cNvPr id="4" name="Slide Number Placeholder 3">
            <a:extLst>
              <a:ext uri="{FF2B5EF4-FFF2-40B4-BE49-F238E27FC236}">
                <a16:creationId xmlns:a16="http://schemas.microsoft.com/office/drawing/2014/main" id="{E91B7F6E-E79E-BF7C-F524-C690DFD35074}"/>
              </a:ext>
            </a:extLst>
          </p:cNvPr>
          <p:cNvSpPr>
            <a:spLocks noGrp="1"/>
          </p:cNvSpPr>
          <p:nvPr>
            <p:ph type="sldNum" sz="quarter" idx="4"/>
          </p:nvPr>
        </p:nvSpPr>
        <p:spPr/>
        <p:txBody>
          <a:bodyPr/>
          <a:lstStyle/>
          <a:p>
            <a:fld id="{5DBE74A4-F090-4EA8-9076-0578A11884C1}" type="slidenum">
              <a:rPr lang="en-US" smtClean="0"/>
              <a:t>15</a:t>
            </a:fld>
            <a:endParaRPr lang="en-US" dirty="0"/>
          </a:p>
        </p:txBody>
      </p:sp>
      <p:pic>
        <p:nvPicPr>
          <p:cNvPr id="5" name="Picture 4">
            <a:extLst>
              <a:ext uri="{FF2B5EF4-FFF2-40B4-BE49-F238E27FC236}">
                <a16:creationId xmlns:a16="http://schemas.microsoft.com/office/drawing/2014/main" id="{90A07CE7-B7DD-0543-8A9F-F446EAC1DC84}"/>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069557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2C32D-F924-2105-070F-D6AEA1C81394}"/>
              </a:ext>
            </a:extLst>
          </p:cNvPr>
          <p:cNvSpPr>
            <a:spLocks noGrp="1"/>
          </p:cNvSpPr>
          <p:nvPr>
            <p:ph type="title"/>
          </p:nvPr>
        </p:nvSpPr>
        <p:spPr/>
        <p:txBody>
          <a:bodyPr/>
          <a:lstStyle/>
          <a:p>
            <a:r>
              <a:rPr lang="en-US" dirty="0"/>
              <a:t>Improvement Initiatives – Board Orientation</a:t>
            </a:r>
          </a:p>
        </p:txBody>
      </p:sp>
      <p:sp>
        <p:nvSpPr>
          <p:cNvPr id="3" name="Content Placeholder 2">
            <a:extLst>
              <a:ext uri="{FF2B5EF4-FFF2-40B4-BE49-F238E27FC236}">
                <a16:creationId xmlns:a16="http://schemas.microsoft.com/office/drawing/2014/main" id="{1551440E-AD71-5415-8E16-7665E6050683}"/>
              </a:ext>
            </a:extLst>
          </p:cNvPr>
          <p:cNvSpPr>
            <a:spLocks noGrp="1"/>
          </p:cNvSpPr>
          <p:nvPr>
            <p:ph sz="quarter" idx="1"/>
          </p:nvPr>
        </p:nvSpPr>
        <p:spPr/>
        <p:txBody>
          <a:bodyPr>
            <a:normAutofit fontScale="92500" lnSpcReduction="10000"/>
          </a:bodyPr>
          <a:lstStyle/>
          <a:p>
            <a:r>
              <a:rPr lang="en-US" dirty="0"/>
              <a:t>Board Orientation</a:t>
            </a:r>
          </a:p>
          <a:p>
            <a:pPr lvl="1"/>
            <a:r>
              <a:rPr lang="en-US" dirty="0"/>
              <a:t>Distribute key information:</a:t>
            </a:r>
          </a:p>
          <a:p>
            <a:pPr lvl="2"/>
            <a:r>
              <a:rPr lang="en-US" dirty="0"/>
              <a:t>Contact Information for School Leader, Officers</a:t>
            </a:r>
          </a:p>
          <a:p>
            <a:pPr lvl="2"/>
            <a:r>
              <a:rPr lang="en-US" dirty="0"/>
              <a:t>Committee charters and roster</a:t>
            </a:r>
          </a:p>
          <a:p>
            <a:pPr lvl="2"/>
            <a:r>
              <a:rPr lang="en-US" dirty="0"/>
              <a:t>Board meeting schedule</a:t>
            </a:r>
          </a:p>
          <a:p>
            <a:pPr lvl="2"/>
            <a:r>
              <a:rPr lang="en-US" dirty="0"/>
              <a:t>Organizational Chart</a:t>
            </a:r>
          </a:p>
          <a:p>
            <a:pPr lvl="1"/>
            <a:r>
              <a:rPr lang="en-US" dirty="0"/>
              <a:t>Introduce board basics:</a:t>
            </a:r>
          </a:p>
          <a:p>
            <a:pPr lvl="2"/>
            <a:r>
              <a:rPr lang="en-US" dirty="0"/>
              <a:t>Mission</a:t>
            </a:r>
          </a:p>
          <a:p>
            <a:pPr lvl="2"/>
            <a:r>
              <a:rPr lang="en-US" dirty="0"/>
              <a:t>Board expectations </a:t>
            </a:r>
          </a:p>
          <a:p>
            <a:pPr lvl="3"/>
            <a:r>
              <a:rPr lang="en-US" sz="1800" dirty="0"/>
              <a:t>Meeting attendance and preparation</a:t>
            </a:r>
          </a:p>
          <a:p>
            <a:pPr lvl="3"/>
            <a:r>
              <a:rPr lang="en-US" sz="1800" dirty="0"/>
              <a:t>Friend-raising and other volunteer activities</a:t>
            </a:r>
          </a:p>
          <a:p>
            <a:pPr lvl="3"/>
            <a:r>
              <a:rPr lang="en-US" sz="1800" dirty="0"/>
              <a:t>Board committee service</a:t>
            </a:r>
          </a:p>
          <a:p>
            <a:endParaRPr lang="en-US" dirty="0"/>
          </a:p>
        </p:txBody>
      </p:sp>
      <p:sp>
        <p:nvSpPr>
          <p:cNvPr id="4" name="Slide Number Placeholder 3">
            <a:extLst>
              <a:ext uri="{FF2B5EF4-FFF2-40B4-BE49-F238E27FC236}">
                <a16:creationId xmlns:a16="http://schemas.microsoft.com/office/drawing/2014/main" id="{CEA518E4-2059-E361-9F6C-79E918C3F7EA}"/>
              </a:ext>
            </a:extLst>
          </p:cNvPr>
          <p:cNvSpPr>
            <a:spLocks noGrp="1"/>
          </p:cNvSpPr>
          <p:nvPr>
            <p:ph type="sldNum" sz="quarter" idx="4"/>
          </p:nvPr>
        </p:nvSpPr>
        <p:spPr/>
        <p:txBody>
          <a:bodyPr/>
          <a:lstStyle/>
          <a:p>
            <a:fld id="{5DBE74A4-F090-4EA8-9076-0578A11884C1}" type="slidenum">
              <a:rPr lang="en-US" smtClean="0"/>
              <a:t>16</a:t>
            </a:fld>
            <a:endParaRPr lang="en-US" dirty="0"/>
          </a:p>
        </p:txBody>
      </p:sp>
      <p:pic>
        <p:nvPicPr>
          <p:cNvPr id="5" name="Picture 4">
            <a:extLst>
              <a:ext uri="{FF2B5EF4-FFF2-40B4-BE49-F238E27FC236}">
                <a16:creationId xmlns:a16="http://schemas.microsoft.com/office/drawing/2014/main" id="{6128FAB8-E03B-6D07-3EE4-43E4D1CF5D68}"/>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862803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871D0-B49A-764E-CD5E-8F5E4DC140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2B907-CD45-4575-66DB-794D79A3A717}"/>
              </a:ext>
            </a:extLst>
          </p:cNvPr>
          <p:cNvSpPr>
            <a:spLocks noGrp="1"/>
          </p:cNvSpPr>
          <p:nvPr>
            <p:ph type="title"/>
          </p:nvPr>
        </p:nvSpPr>
        <p:spPr/>
        <p:txBody>
          <a:bodyPr/>
          <a:lstStyle/>
          <a:p>
            <a:r>
              <a:rPr lang="en-US" dirty="0"/>
              <a:t>Improvement Initiatives – Board Orientation</a:t>
            </a:r>
          </a:p>
        </p:txBody>
      </p:sp>
      <p:sp>
        <p:nvSpPr>
          <p:cNvPr id="3" name="Content Placeholder 2">
            <a:extLst>
              <a:ext uri="{FF2B5EF4-FFF2-40B4-BE49-F238E27FC236}">
                <a16:creationId xmlns:a16="http://schemas.microsoft.com/office/drawing/2014/main" id="{4EC4F216-4029-9E20-AB35-852FDC2029AE}"/>
              </a:ext>
            </a:extLst>
          </p:cNvPr>
          <p:cNvSpPr>
            <a:spLocks noGrp="1"/>
          </p:cNvSpPr>
          <p:nvPr>
            <p:ph sz="quarter" idx="1"/>
          </p:nvPr>
        </p:nvSpPr>
        <p:spPr/>
        <p:txBody>
          <a:bodyPr>
            <a:normAutofit fontScale="92500" lnSpcReduction="10000"/>
          </a:bodyPr>
          <a:lstStyle/>
          <a:p>
            <a:r>
              <a:rPr lang="en-US" sz="2400" dirty="0"/>
              <a:t>Distribute and explain core legal and financial documents:</a:t>
            </a:r>
          </a:p>
          <a:p>
            <a:pPr lvl="1"/>
            <a:r>
              <a:rPr lang="en-US" sz="2100" dirty="0"/>
              <a:t>School charter </a:t>
            </a:r>
          </a:p>
          <a:p>
            <a:pPr lvl="1"/>
            <a:r>
              <a:rPr lang="en-US" sz="2100" dirty="0"/>
              <a:t>Accountability Plan </a:t>
            </a:r>
          </a:p>
          <a:p>
            <a:pPr lvl="1"/>
            <a:r>
              <a:rPr lang="en-US" sz="2100" dirty="0"/>
              <a:t>Current budget </a:t>
            </a:r>
          </a:p>
          <a:p>
            <a:pPr lvl="1"/>
            <a:r>
              <a:rPr lang="en-US" sz="2100" dirty="0"/>
              <a:t>Most recent audit and financial report </a:t>
            </a:r>
          </a:p>
          <a:p>
            <a:pPr lvl="1"/>
            <a:r>
              <a:rPr lang="en-US" sz="2100" dirty="0"/>
              <a:t>Most recent qualitative and quantitative academic data </a:t>
            </a:r>
          </a:p>
          <a:p>
            <a:pPr lvl="1"/>
            <a:r>
              <a:rPr lang="en-US" sz="2100" dirty="0"/>
              <a:t>Contract with management organization (if any) </a:t>
            </a:r>
          </a:p>
          <a:p>
            <a:pPr lvl="1"/>
            <a:r>
              <a:rPr lang="en-US" sz="2100" dirty="0"/>
              <a:t>Facility lease (if any) </a:t>
            </a:r>
          </a:p>
          <a:p>
            <a:pPr lvl="1"/>
            <a:r>
              <a:rPr lang="en-US" sz="2100" dirty="0"/>
              <a:t>Loan documents </a:t>
            </a:r>
          </a:p>
          <a:p>
            <a:pPr lvl="1"/>
            <a:r>
              <a:rPr lang="en-US" sz="2100" dirty="0"/>
              <a:t>Volunteer handbook</a:t>
            </a:r>
          </a:p>
          <a:p>
            <a:pPr lvl="1"/>
            <a:r>
              <a:rPr lang="en-US" sz="2100" dirty="0"/>
              <a:t>Strategic plan</a:t>
            </a:r>
          </a:p>
          <a:p>
            <a:pPr lvl="1"/>
            <a:r>
              <a:rPr lang="en-US" sz="2100" dirty="0"/>
              <a:t>School Leader / Management Company annual goals</a:t>
            </a:r>
          </a:p>
          <a:p>
            <a:pPr lvl="1"/>
            <a:r>
              <a:rPr lang="en-US" sz="2100" dirty="0"/>
              <a:t>Other significant documents and policies</a:t>
            </a:r>
          </a:p>
          <a:p>
            <a:endParaRPr lang="en-US" sz="2400" dirty="0"/>
          </a:p>
          <a:p>
            <a:endParaRPr lang="en-US" sz="2400" dirty="0"/>
          </a:p>
          <a:p>
            <a:endParaRPr lang="en-US" dirty="0"/>
          </a:p>
        </p:txBody>
      </p:sp>
      <p:sp>
        <p:nvSpPr>
          <p:cNvPr id="4" name="Slide Number Placeholder 3">
            <a:extLst>
              <a:ext uri="{FF2B5EF4-FFF2-40B4-BE49-F238E27FC236}">
                <a16:creationId xmlns:a16="http://schemas.microsoft.com/office/drawing/2014/main" id="{C5118895-6D5A-6175-ADD4-50C070E13DAE}"/>
              </a:ext>
            </a:extLst>
          </p:cNvPr>
          <p:cNvSpPr>
            <a:spLocks noGrp="1"/>
          </p:cNvSpPr>
          <p:nvPr>
            <p:ph type="sldNum" sz="quarter" idx="4"/>
          </p:nvPr>
        </p:nvSpPr>
        <p:spPr/>
        <p:txBody>
          <a:bodyPr/>
          <a:lstStyle/>
          <a:p>
            <a:fld id="{5DBE74A4-F090-4EA8-9076-0578A11884C1}" type="slidenum">
              <a:rPr lang="en-US" smtClean="0"/>
              <a:t>17</a:t>
            </a:fld>
            <a:endParaRPr lang="en-US" dirty="0"/>
          </a:p>
        </p:txBody>
      </p:sp>
      <p:pic>
        <p:nvPicPr>
          <p:cNvPr id="5" name="Picture 4">
            <a:extLst>
              <a:ext uri="{FF2B5EF4-FFF2-40B4-BE49-F238E27FC236}">
                <a16:creationId xmlns:a16="http://schemas.microsoft.com/office/drawing/2014/main" id="{2805112A-C78A-78E3-DD86-4A702A4D48B2}"/>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495471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14B3-5F99-34D9-D5C6-BC79DED2B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385B6-C4EA-8944-2773-D948B3299A0C}"/>
              </a:ext>
            </a:extLst>
          </p:cNvPr>
          <p:cNvSpPr>
            <a:spLocks noGrp="1"/>
          </p:cNvSpPr>
          <p:nvPr>
            <p:ph type="title"/>
          </p:nvPr>
        </p:nvSpPr>
        <p:spPr/>
        <p:txBody>
          <a:bodyPr/>
          <a:lstStyle/>
          <a:p>
            <a:r>
              <a:rPr lang="en-US" dirty="0"/>
              <a:t>Improvement Initiatives – Continuing Education</a:t>
            </a:r>
          </a:p>
        </p:txBody>
      </p:sp>
      <p:sp>
        <p:nvSpPr>
          <p:cNvPr id="3" name="Content Placeholder 2">
            <a:extLst>
              <a:ext uri="{FF2B5EF4-FFF2-40B4-BE49-F238E27FC236}">
                <a16:creationId xmlns:a16="http://schemas.microsoft.com/office/drawing/2014/main" id="{7CEF9CA5-B645-CA9F-E823-3B88D4CE7EB5}"/>
              </a:ext>
            </a:extLst>
          </p:cNvPr>
          <p:cNvSpPr>
            <a:spLocks noGrp="1"/>
          </p:cNvSpPr>
          <p:nvPr>
            <p:ph sz="quarter" idx="1"/>
          </p:nvPr>
        </p:nvSpPr>
        <p:spPr/>
        <p:txBody>
          <a:bodyPr>
            <a:normAutofit/>
          </a:bodyPr>
          <a:lstStyle/>
          <a:p>
            <a:r>
              <a:rPr lang="en-US" sz="2400" dirty="0"/>
              <a:t>Schedule continuing education at least annually. Suggested topics:</a:t>
            </a:r>
          </a:p>
          <a:p>
            <a:pPr lvl="1">
              <a:buFont typeface="Courier New" panose="02070309020205020404" pitchFamily="49" charset="0"/>
              <a:buChar char="o"/>
            </a:pPr>
            <a:r>
              <a:rPr lang="en-US" sz="2000" dirty="0"/>
              <a:t>Staff presentations </a:t>
            </a:r>
          </a:p>
          <a:p>
            <a:pPr lvl="1">
              <a:buFont typeface="Courier New" panose="02070309020205020404" pitchFamily="49" charset="0"/>
              <a:buChar char="o"/>
            </a:pPr>
            <a:r>
              <a:rPr lang="en-US" sz="2000" dirty="0"/>
              <a:t>State Conflict of Interest Law</a:t>
            </a:r>
          </a:p>
          <a:p>
            <a:pPr lvl="1">
              <a:buFont typeface="Courier New" panose="02070309020205020404" pitchFamily="49" charset="0"/>
              <a:buChar char="o"/>
            </a:pPr>
            <a:r>
              <a:rPr lang="en-US" sz="2000" dirty="0"/>
              <a:t>Board legal and fiduciary duties</a:t>
            </a:r>
          </a:p>
          <a:p>
            <a:pPr lvl="1">
              <a:buFont typeface="Courier New" panose="02070309020205020404" pitchFamily="49" charset="0"/>
              <a:buChar char="o"/>
            </a:pPr>
            <a:r>
              <a:rPr lang="en-US" sz="2000" dirty="0"/>
              <a:t>Board protection and indemnification</a:t>
            </a:r>
          </a:p>
          <a:p>
            <a:pPr lvl="1">
              <a:buFont typeface="Courier New" panose="02070309020205020404" pitchFamily="49" charset="0"/>
              <a:buChar char="o"/>
            </a:pPr>
            <a:r>
              <a:rPr lang="en-US" sz="2000" dirty="0"/>
              <a:t>Partner agency presentations</a:t>
            </a:r>
          </a:p>
          <a:p>
            <a:pPr lvl="1">
              <a:buFont typeface="Courier New" panose="02070309020205020404" pitchFamily="49" charset="0"/>
              <a:buChar char="o"/>
            </a:pPr>
            <a:r>
              <a:rPr lang="en-US" sz="2000" dirty="0"/>
              <a:t>Board member responsibilities, board responsibilities, and board-staff relationship</a:t>
            </a:r>
          </a:p>
          <a:p>
            <a:pPr lvl="1">
              <a:buFont typeface="Courier New" panose="02070309020205020404" pitchFamily="49" charset="0"/>
              <a:buChar char="o"/>
            </a:pPr>
            <a:r>
              <a:rPr lang="en-US" sz="2000" dirty="0"/>
              <a:t>Committee operations and leadership</a:t>
            </a:r>
          </a:p>
          <a:p>
            <a:pPr lvl="1">
              <a:buFont typeface="Courier New" panose="02070309020205020404" pitchFamily="49" charset="0"/>
              <a:buChar char="o"/>
            </a:pPr>
            <a:r>
              <a:rPr lang="en-US" sz="2000" dirty="0"/>
              <a:t>Strategic development and long-range financial planning</a:t>
            </a:r>
          </a:p>
          <a:p>
            <a:pPr lvl="1">
              <a:buFont typeface="Courier New" panose="02070309020205020404" pitchFamily="49" charset="0"/>
              <a:buChar char="o"/>
            </a:pPr>
            <a:r>
              <a:rPr lang="en-US" sz="2000" dirty="0"/>
              <a:t>School financials</a:t>
            </a:r>
          </a:p>
          <a:p>
            <a:pPr lvl="1">
              <a:buFont typeface="Courier New" panose="02070309020205020404" pitchFamily="49" charset="0"/>
              <a:buChar char="o"/>
            </a:pPr>
            <a:r>
              <a:rPr lang="en-US" sz="2000" dirty="0"/>
              <a:t>DESE / BESE oversight</a:t>
            </a:r>
          </a:p>
          <a:p>
            <a:endParaRPr lang="en-US" sz="2400" dirty="0"/>
          </a:p>
          <a:p>
            <a:endParaRPr lang="en-US" sz="2400" dirty="0"/>
          </a:p>
          <a:p>
            <a:endParaRPr lang="en-US" dirty="0"/>
          </a:p>
        </p:txBody>
      </p:sp>
      <p:sp>
        <p:nvSpPr>
          <p:cNvPr id="4" name="Slide Number Placeholder 3">
            <a:extLst>
              <a:ext uri="{FF2B5EF4-FFF2-40B4-BE49-F238E27FC236}">
                <a16:creationId xmlns:a16="http://schemas.microsoft.com/office/drawing/2014/main" id="{6EE439DE-898A-6FA3-0A69-B3C39E75AE16}"/>
              </a:ext>
            </a:extLst>
          </p:cNvPr>
          <p:cNvSpPr>
            <a:spLocks noGrp="1"/>
          </p:cNvSpPr>
          <p:nvPr>
            <p:ph type="sldNum" sz="quarter" idx="4"/>
          </p:nvPr>
        </p:nvSpPr>
        <p:spPr/>
        <p:txBody>
          <a:bodyPr/>
          <a:lstStyle/>
          <a:p>
            <a:fld id="{5DBE74A4-F090-4EA8-9076-0578A11884C1}" type="slidenum">
              <a:rPr lang="en-US" smtClean="0"/>
              <a:t>18</a:t>
            </a:fld>
            <a:endParaRPr lang="en-US" dirty="0"/>
          </a:p>
        </p:txBody>
      </p:sp>
      <p:pic>
        <p:nvPicPr>
          <p:cNvPr id="5" name="Picture 4">
            <a:extLst>
              <a:ext uri="{FF2B5EF4-FFF2-40B4-BE49-F238E27FC236}">
                <a16:creationId xmlns:a16="http://schemas.microsoft.com/office/drawing/2014/main" id="{3C4DF413-4B47-AA7E-46A7-270BF3094C90}"/>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700610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4AD42-92F9-7FB2-55CD-7A4515F2CE68}"/>
              </a:ext>
            </a:extLst>
          </p:cNvPr>
          <p:cNvSpPr>
            <a:spLocks noGrp="1"/>
          </p:cNvSpPr>
          <p:nvPr>
            <p:ph type="title"/>
          </p:nvPr>
        </p:nvSpPr>
        <p:spPr/>
        <p:txBody>
          <a:bodyPr/>
          <a:lstStyle/>
          <a:p>
            <a:r>
              <a:rPr lang="en-US" dirty="0"/>
              <a:t>Committee Structure</a:t>
            </a:r>
          </a:p>
        </p:txBody>
      </p:sp>
      <p:sp>
        <p:nvSpPr>
          <p:cNvPr id="3" name="Content Placeholder 2">
            <a:extLst>
              <a:ext uri="{FF2B5EF4-FFF2-40B4-BE49-F238E27FC236}">
                <a16:creationId xmlns:a16="http://schemas.microsoft.com/office/drawing/2014/main" id="{03C99EA9-B8FE-C4EC-E3F6-40ABEF724558}"/>
              </a:ext>
            </a:extLst>
          </p:cNvPr>
          <p:cNvSpPr>
            <a:spLocks noGrp="1"/>
          </p:cNvSpPr>
          <p:nvPr>
            <p:ph sz="quarter" idx="1"/>
          </p:nvPr>
        </p:nvSpPr>
        <p:spPr/>
        <p:txBody>
          <a:bodyPr>
            <a:normAutofit/>
          </a:bodyPr>
          <a:lstStyle/>
          <a:p>
            <a:r>
              <a:rPr lang="en-US" dirty="0"/>
              <a:t>Terminology</a:t>
            </a:r>
          </a:p>
          <a:p>
            <a:pPr lvl="1"/>
            <a:r>
              <a:rPr lang="en-US" dirty="0"/>
              <a:t>Board committees v. School committees</a:t>
            </a:r>
          </a:p>
          <a:p>
            <a:pPr lvl="1"/>
            <a:r>
              <a:rPr lang="en-US" dirty="0"/>
              <a:t>Ad hoc committees or task forces v. standing committees</a:t>
            </a:r>
          </a:p>
          <a:p>
            <a:r>
              <a:rPr lang="en-US" dirty="0"/>
              <a:t>Types of committees</a:t>
            </a:r>
          </a:p>
          <a:p>
            <a:pPr lvl="1"/>
            <a:r>
              <a:rPr lang="en-US" dirty="0"/>
              <a:t>Governance / Nominating</a:t>
            </a:r>
          </a:p>
          <a:p>
            <a:pPr lvl="1"/>
            <a:r>
              <a:rPr lang="en-US" dirty="0"/>
              <a:t>Finance / Investment / Audit </a:t>
            </a:r>
          </a:p>
          <a:p>
            <a:pPr lvl="1"/>
            <a:r>
              <a:rPr lang="en-US" dirty="0"/>
              <a:t>Facilities</a:t>
            </a:r>
          </a:p>
          <a:p>
            <a:pPr lvl="1"/>
            <a:r>
              <a:rPr lang="en-US" dirty="0"/>
              <a:t>Human resources</a:t>
            </a:r>
          </a:p>
          <a:p>
            <a:pPr lvl="1"/>
            <a:r>
              <a:rPr lang="en-US" dirty="0"/>
              <a:t>Executive</a:t>
            </a:r>
          </a:p>
          <a:p>
            <a:pPr lvl="1"/>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04EED1C1-57BD-483D-E037-CBC37EF9DA2C}"/>
              </a:ext>
            </a:extLst>
          </p:cNvPr>
          <p:cNvSpPr>
            <a:spLocks noGrp="1"/>
          </p:cNvSpPr>
          <p:nvPr>
            <p:ph type="sldNum" sz="quarter" idx="4"/>
          </p:nvPr>
        </p:nvSpPr>
        <p:spPr/>
        <p:txBody>
          <a:bodyPr/>
          <a:lstStyle/>
          <a:p>
            <a:fld id="{5DBE74A4-F090-4EA8-9076-0578A11884C1}" type="slidenum">
              <a:rPr lang="en-US" smtClean="0"/>
              <a:t>19</a:t>
            </a:fld>
            <a:endParaRPr lang="en-US" dirty="0"/>
          </a:p>
        </p:txBody>
      </p:sp>
      <p:pic>
        <p:nvPicPr>
          <p:cNvPr id="5" name="Picture 4">
            <a:extLst>
              <a:ext uri="{FF2B5EF4-FFF2-40B4-BE49-F238E27FC236}">
                <a16:creationId xmlns:a16="http://schemas.microsoft.com/office/drawing/2014/main" id="{BA90DB20-F408-A9BC-2FE4-5774113F62B3}"/>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648354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solidFill>
                  <a:schemeClr val="tx1"/>
                </a:solidFill>
              </a:rPr>
              <a:t>Today’s Presenters</a:t>
            </a:r>
          </a:p>
        </p:txBody>
      </p:sp>
      <p:sp>
        <p:nvSpPr>
          <p:cNvPr id="5" name="Slide Number Placeholder 4"/>
          <p:cNvSpPr>
            <a:spLocks noGrp="1"/>
          </p:cNvSpPr>
          <p:nvPr>
            <p:ph type="sldNum" sz="quarter" idx="4294967295"/>
          </p:nvPr>
        </p:nvSpPr>
        <p:spPr>
          <a:xfrm>
            <a:off x="1524000" y="1732361"/>
            <a:ext cx="533400" cy="123825"/>
          </a:xfrm>
        </p:spPr>
        <p:txBody>
          <a:bodyPr/>
          <a:lstStyle/>
          <a:p>
            <a:fld id="{5DBE74A4-F090-4EA8-9076-0578A11884C1}" type="slidenum">
              <a:rPr lang="en-US" smtClean="0"/>
              <a:t>2</a:t>
            </a:fld>
            <a:endParaRPr lang="en-US" dirty="0"/>
          </a:p>
        </p:txBody>
      </p:sp>
      <p:sp>
        <p:nvSpPr>
          <p:cNvPr id="13" name="TextBox 12"/>
          <p:cNvSpPr txBox="1"/>
          <p:nvPr/>
        </p:nvSpPr>
        <p:spPr>
          <a:xfrm>
            <a:off x="3858451" y="4974271"/>
            <a:ext cx="1614399" cy="300082"/>
          </a:xfrm>
          <a:prstGeom prst="rect">
            <a:avLst/>
          </a:prstGeom>
          <a:noFill/>
        </p:spPr>
        <p:txBody>
          <a:bodyPr wrap="square" rtlCol="0">
            <a:spAutoFit/>
          </a:bodyPr>
          <a:lstStyle/>
          <a:p>
            <a:pPr algn="ctr"/>
            <a:r>
              <a:rPr lang="en-US" sz="1350" dirty="0"/>
              <a:t>esachs@kb-law.com</a:t>
            </a:r>
          </a:p>
        </p:txBody>
      </p:sp>
      <p:sp>
        <p:nvSpPr>
          <p:cNvPr id="2" name="Rectangle 1">
            <a:extLst>
              <a:ext uri="{FF2B5EF4-FFF2-40B4-BE49-F238E27FC236}">
                <a16:creationId xmlns:a16="http://schemas.microsoft.com/office/drawing/2014/main" id="{90224CB3-4FCD-7FE4-1C17-99F6778FEE6A}"/>
              </a:ext>
            </a:extLst>
          </p:cNvPr>
          <p:cNvSpPr/>
          <p:nvPr/>
        </p:nvSpPr>
        <p:spPr>
          <a:xfrm>
            <a:off x="3658172" y="2268800"/>
            <a:ext cx="2076957" cy="457848"/>
          </a:xfrm>
          <a:prstGeom prst="rect">
            <a:avLst/>
          </a:prstGeom>
          <a:solidFill>
            <a:srgbClr val="830E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Elka Sachs</a:t>
            </a:r>
          </a:p>
        </p:txBody>
      </p:sp>
      <p:sp>
        <p:nvSpPr>
          <p:cNvPr id="9" name="Rectangle 8">
            <a:extLst>
              <a:ext uri="{FF2B5EF4-FFF2-40B4-BE49-F238E27FC236}">
                <a16:creationId xmlns:a16="http://schemas.microsoft.com/office/drawing/2014/main" id="{D674C20F-4A31-DBD8-06F6-03D4D7950F8E}"/>
              </a:ext>
            </a:extLst>
          </p:cNvPr>
          <p:cNvSpPr/>
          <p:nvPr/>
        </p:nvSpPr>
        <p:spPr>
          <a:xfrm>
            <a:off x="6456870" y="2268800"/>
            <a:ext cx="2076957" cy="457848"/>
          </a:xfrm>
          <a:prstGeom prst="rect">
            <a:avLst/>
          </a:prstGeom>
          <a:solidFill>
            <a:srgbClr val="830E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Eric Jordan</a:t>
            </a:r>
          </a:p>
        </p:txBody>
      </p:sp>
      <p:pic>
        <p:nvPicPr>
          <p:cNvPr id="16" name="Picture 15">
            <a:extLst>
              <a:ext uri="{FF2B5EF4-FFF2-40B4-BE49-F238E27FC236}">
                <a16:creationId xmlns:a16="http://schemas.microsoft.com/office/drawing/2014/main" id="{A777378C-8D58-A5BA-434C-564AC1C96966}"/>
              </a:ext>
            </a:extLst>
          </p:cNvPr>
          <p:cNvPicPr>
            <a:picLocks noChangeAspect="1"/>
          </p:cNvPicPr>
          <p:nvPr/>
        </p:nvPicPr>
        <p:blipFill>
          <a:blip r:embed="rId2">
            <a:extLst>
              <a:ext uri="{28A0092B-C50C-407E-A947-70E740481C1C}">
                <a14:useLocalDpi xmlns:a14="http://schemas.microsoft.com/office/drawing/2010/main" val="0"/>
              </a:ext>
            </a:extLst>
          </a:blip>
          <a:srcRect l="5357" r="5357"/>
          <a:stretch/>
        </p:blipFill>
        <p:spPr>
          <a:xfrm>
            <a:off x="6861106" y="2962519"/>
            <a:ext cx="1268486" cy="17758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Box 16">
            <a:extLst>
              <a:ext uri="{FF2B5EF4-FFF2-40B4-BE49-F238E27FC236}">
                <a16:creationId xmlns:a16="http://schemas.microsoft.com/office/drawing/2014/main" id="{5FD6FCBA-A5A1-4E6D-431E-DADFB4B7715F}"/>
              </a:ext>
            </a:extLst>
          </p:cNvPr>
          <p:cNvSpPr txBox="1"/>
          <p:nvPr/>
        </p:nvSpPr>
        <p:spPr>
          <a:xfrm>
            <a:off x="6652438" y="4974271"/>
            <a:ext cx="1685820" cy="300082"/>
          </a:xfrm>
          <a:prstGeom prst="rect">
            <a:avLst/>
          </a:prstGeom>
          <a:noFill/>
        </p:spPr>
        <p:txBody>
          <a:bodyPr wrap="square" rtlCol="0">
            <a:spAutoFit/>
          </a:bodyPr>
          <a:lstStyle/>
          <a:p>
            <a:pPr algn="ctr"/>
            <a:r>
              <a:rPr lang="en-US" sz="1350" dirty="0"/>
              <a:t>ejordan@kb-law.com</a:t>
            </a:r>
          </a:p>
        </p:txBody>
      </p:sp>
      <p:sp>
        <p:nvSpPr>
          <p:cNvPr id="8" name="TextBox 7">
            <a:extLst>
              <a:ext uri="{FF2B5EF4-FFF2-40B4-BE49-F238E27FC236}">
                <a16:creationId xmlns:a16="http://schemas.microsoft.com/office/drawing/2014/main" id="{09CBDDED-48E1-67F1-CB97-1059959C5E44}"/>
              </a:ext>
            </a:extLst>
          </p:cNvPr>
          <p:cNvSpPr txBox="1"/>
          <p:nvPr/>
        </p:nvSpPr>
        <p:spPr>
          <a:xfrm>
            <a:off x="2895600" y="6400153"/>
            <a:ext cx="7772400" cy="461665"/>
          </a:xfrm>
          <a:prstGeom prst="rect">
            <a:avLst/>
          </a:prstGeom>
          <a:solidFill>
            <a:srgbClr val="4D4D4C"/>
          </a:solidFill>
        </p:spPr>
        <p:txBody>
          <a:bodyPr wrap="square" rtlCol="0">
            <a:spAutoFit/>
          </a:bodyPr>
          <a:lstStyle/>
          <a:p>
            <a:r>
              <a:rPr lang="en-US" sz="1200" b="1" dirty="0">
                <a:solidFill>
                  <a:schemeClr val="bg1"/>
                </a:solidFill>
              </a:rPr>
              <a:t>Disclaimer: This presentation does not constitute legal advice, and any actions taken based on the presentation should be done in consultation with legal counsel. </a:t>
            </a:r>
          </a:p>
        </p:txBody>
      </p:sp>
      <p:pic>
        <p:nvPicPr>
          <p:cNvPr id="7" name="Picture 6">
            <a:extLst>
              <a:ext uri="{FF2B5EF4-FFF2-40B4-BE49-F238E27FC236}">
                <a16:creationId xmlns:a16="http://schemas.microsoft.com/office/drawing/2014/main" id="{A48C6583-7C55-E1DC-FECA-AF8DBA790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2409" y="2960530"/>
            <a:ext cx="1268486" cy="17758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0919E5F3-2A21-75EF-EF60-2FDD4B84B5FA}"/>
              </a:ext>
            </a:extLst>
          </p:cNvPr>
          <p:cNvPicPr>
            <a:picLocks noChangeAspect="1"/>
          </p:cNvPicPr>
          <p:nvPr/>
        </p:nvPicPr>
        <p:blipFill>
          <a:blip r:embed="rId4">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4171426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BBB44-3A33-E350-691D-828892AFB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490DB-5593-ED2A-24C9-5117E19A0078}"/>
              </a:ext>
            </a:extLst>
          </p:cNvPr>
          <p:cNvSpPr>
            <a:spLocks noGrp="1"/>
          </p:cNvSpPr>
          <p:nvPr>
            <p:ph type="title"/>
          </p:nvPr>
        </p:nvSpPr>
        <p:spPr/>
        <p:txBody>
          <a:bodyPr/>
          <a:lstStyle/>
          <a:p>
            <a:r>
              <a:rPr lang="en-US" dirty="0"/>
              <a:t>Open Meeting Law</a:t>
            </a:r>
          </a:p>
        </p:txBody>
      </p:sp>
      <p:sp>
        <p:nvSpPr>
          <p:cNvPr id="3" name="Content Placeholder 2">
            <a:extLst>
              <a:ext uri="{FF2B5EF4-FFF2-40B4-BE49-F238E27FC236}">
                <a16:creationId xmlns:a16="http://schemas.microsoft.com/office/drawing/2014/main" id="{C0629F6E-34DC-1AC2-02D7-3417573C2148}"/>
              </a:ext>
            </a:extLst>
          </p:cNvPr>
          <p:cNvSpPr>
            <a:spLocks noGrp="1"/>
          </p:cNvSpPr>
          <p:nvPr>
            <p:ph sz="quarter" idx="1"/>
          </p:nvPr>
        </p:nvSpPr>
        <p:spPr/>
        <p:txBody>
          <a:bodyPr>
            <a:normAutofit fontScale="77500" lnSpcReduction="20000"/>
          </a:bodyPr>
          <a:lstStyle/>
          <a:p>
            <a:r>
              <a:rPr lang="en-US" dirty="0"/>
              <a:t>The Open Meeting Law (M.G.L. c. 30A, §§ 18-25) requires, with certain exceptions, that meetings of public bodies be open to the public. </a:t>
            </a:r>
          </a:p>
          <a:p>
            <a:r>
              <a:rPr lang="en-US" dirty="0"/>
              <a:t>Boards of trustees for MA charter schools are state public bodies subject to the OML.</a:t>
            </a:r>
          </a:p>
          <a:p>
            <a:r>
              <a:rPr lang="en-US" dirty="0"/>
              <a:t>The OML applies to communications among a quorum (majority*) of members of a public body that involve discussion of, decision-making, or recommendations with respect to public business within the body’s jurisdiction (for a charter school board, this may include discussion of school policies, the annual report, hiring/evaluation of school leaders, etc.)</a:t>
            </a:r>
          </a:p>
          <a:p>
            <a:pPr lvl="1"/>
            <a:r>
              <a:rPr lang="en-US" dirty="0"/>
              <a:t>Communications can be oral or written, in person or remotely, in print, by email, etc.</a:t>
            </a:r>
          </a:p>
          <a:p>
            <a:pPr lvl="1"/>
            <a:r>
              <a:rPr lang="en-US" dirty="0"/>
              <a:t>Both simultaneous and sequential/serial communications are implicated</a:t>
            </a:r>
          </a:p>
          <a:p>
            <a:pPr lvl="1"/>
            <a:r>
              <a:rPr lang="en-US" dirty="0"/>
              <a:t>Others don’t need to respond for OML to be violated (e.g., if a member of a public body sends an email to a quorum of the body expressing her opinion on a matter that could come before that body, this communication violates the OML even if no one responds)</a:t>
            </a:r>
          </a:p>
          <a:p>
            <a:pPr lvl="2"/>
            <a:r>
              <a:rPr lang="en-US" dirty="0"/>
              <a:t>Board meeting packages excluded</a:t>
            </a:r>
          </a:p>
        </p:txBody>
      </p:sp>
      <p:sp>
        <p:nvSpPr>
          <p:cNvPr id="4" name="Slide Number Placeholder 3">
            <a:extLst>
              <a:ext uri="{FF2B5EF4-FFF2-40B4-BE49-F238E27FC236}">
                <a16:creationId xmlns:a16="http://schemas.microsoft.com/office/drawing/2014/main" id="{ABE5B5D4-C4B2-FCF4-08E5-5397DEDDE511}"/>
              </a:ext>
            </a:extLst>
          </p:cNvPr>
          <p:cNvSpPr>
            <a:spLocks noGrp="1"/>
          </p:cNvSpPr>
          <p:nvPr>
            <p:ph type="sldNum" sz="quarter" idx="4"/>
          </p:nvPr>
        </p:nvSpPr>
        <p:spPr/>
        <p:txBody>
          <a:bodyPr/>
          <a:lstStyle/>
          <a:p>
            <a:fld id="{5DBE74A4-F090-4EA8-9076-0578A11884C1}" type="slidenum">
              <a:rPr lang="en-US" smtClean="0"/>
              <a:t>20</a:t>
            </a:fld>
            <a:endParaRPr lang="en-US" dirty="0"/>
          </a:p>
        </p:txBody>
      </p:sp>
      <p:pic>
        <p:nvPicPr>
          <p:cNvPr id="5" name="Picture 4">
            <a:extLst>
              <a:ext uri="{FF2B5EF4-FFF2-40B4-BE49-F238E27FC236}">
                <a16:creationId xmlns:a16="http://schemas.microsoft.com/office/drawing/2014/main" id="{AA7E0ACE-7D54-A37D-C38D-A6194E60A1BA}"/>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465547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9A24-A143-EF88-63E1-7C7FC9996A2D}"/>
              </a:ext>
            </a:extLst>
          </p:cNvPr>
          <p:cNvSpPr>
            <a:spLocks noGrp="1"/>
          </p:cNvSpPr>
          <p:nvPr>
            <p:ph type="title"/>
          </p:nvPr>
        </p:nvSpPr>
        <p:spPr/>
        <p:txBody>
          <a:bodyPr>
            <a:normAutofit fontScale="90000"/>
          </a:bodyPr>
          <a:lstStyle/>
          <a:p>
            <a:r>
              <a:rPr lang="en-US" dirty="0"/>
              <a:t>Open Meeting Law: Committees and Subcommittees</a:t>
            </a:r>
          </a:p>
        </p:txBody>
      </p:sp>
      <p:sp>
        <p:nvSpPr>
          <p:cNvPr id="3" name="Content Placeholder 2">
            <a:extLst>
              <a:ext uri="{FF2B5EF4-FFF2-40B4-BE49-F238E27FC236}">
                <a16:creationId xmlns:a16="http://schemas.microsoft.com/office/drawing/2014/main" id="{0528E261-C3FE-64A7-C2C8-F0717445BA72}"/>
              </a:ext>
            </a:extLst>
          </p:cNvPr>
          <p:cNvSpPr>
            <a:spLocks noGrp="1"/>
          </p:cNvSpPr>
          <p:nvPr>
            <p:ph sz="quarter" idx="1"/>
          </p:nvPr>
        </p:nvSpPr>
        <p:spPr/>
        <p:txBody>
          <a:bodyPr>
            <a:normAutofit fontScale="92500" lnSpcReduction="10000"/>
          </a:bodyPr>
          <a:lstStyle/>
          <a:p>
            <a:r>
              <a:rPr lang="en-US" dirty="0"/>
              <a:t>Multi-member Board committees and subcommittees are themselves public bodies subject to OML (including re notice and minutes), regardless of whether their role is decision-making or advisory.</a:t>
            </a:r>
          </a:p>
          <a:p>
            <a:r>
              <a:rPr lang="en-US" dirty="0"/>
              <a:t>However, bodies appointed by a public official solely for the purpose of advising the official on a decision that individual could make alone are not public bodies subject to the Open Meeting Law. </a:t>
            </a:r>
          </a:p>
          <a:p>
            <a:pPr lvl="1"/>
            <a:r>
              <a:rPr lang="en-US" dirty="0"/>
              <a:t>For example, a high school principal selection committee, which a school superintendent appointed to assist him in nominating candidates for the position of high school principal – a task the legislature permitted him to perform in his sole discretion – was not a public body subject to the Open Meeting Law. (See Connelly v. School Committee of Hanover, 409 Mass. 232 (1991))</a:t>
            </a:r>
          </a:p>
        </p:txBody>
      </p:sp>
      <p:sp>
        <p:nvSpPr>
          <p:cNvPr id="4" name="Slide Number Placeholder 3">
            <a:extLst>
              <a:ext uri="{FF2B5EF4-FFF2-40B4-BE49-F238E27FC236}">
                <a16:creationId xmlns:a16="http://schemas.microsoft.com/office/drawing/2014/main" id="{3649694B-6581-AA4C-0490-5983F36EC679}"/>
              </a:ext>
            </a:extLst>
          </p:cNvPr>
          <p:cNvSpPr>
            <a:spLocks noGrp="1"/>
          </p:cNvSpPr>
          <p:nvPr>
            <p:ph type="sldNum" sz="quarter" idx="4"/>
          </p:nvPr>
        </p:nvSpPr>
        <p:spPr/>
        <p:txBody>
          <a:bodyPr/>
          <a:lstStyle/>
          <a:p>
            <a:fld id="{5DBE74A4-F090-4EA8-9076-0578A11884C1}" type="slidenum">
              <a:rPr lang="en-US" smtClean="0"/>
              <a:t>21</a:t>
            </a:fld>
            <a:endParaRPr lang="en-US" dirty="0"/>
          </a:p>
        </p:txBody>
      </p:sp>
      <p:pic>
        <p:nvPicPr>
          <p:cNvPr id="5" name="Picture 4">
            <a:extLst>
              <a:ext uri="{FF2B5EF4-FFF2-40B4-BE49-F238E27FC236}">
                <a16:creationId xmlns:a16="http://schemas.microsoft.com/office/drawing/2014/main" id="{9C205631-31CD-7092-CF19-766CE8675FA4}"/>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869048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17330-A680-0667-9800-C2355D107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7864B-BF48-C28A-0E58-F04446490A4B}"/>
              </a:ext>
            </a:extLst>
          </p:cNvPr>
          <p:cNvSpPr>
            <a:spLocks noGrp="1"/>
          </p:cNvSpPr>
          <p:nvPr>
            <p:ph type="title"/>
          </p:nvPr>
        </p:nvSpPr>
        <p:spPr/>
        <p:txBody>
          <a:bodyPr>
            <a:normAutofit fontScale="90000"/>
          </a:bodyPr>
          <a:lstStyle/>
          <a:p>
            <a:r>
              <a:rPr lang="en-US" dirty="0"/>
              <a:t>Open Meeting Law: Committees and Subcommittees</a:t>
            </a:r>
          </a:p>
        </p:txBody>
      </p:sp>
      <p:sp>
        <p:nvSpPr>
          <p:cNvPr id="3" name="Content Placeholder 2">
            <a:extLst>
              <a:ext uri="{FF2B5EF4-FFF2-40B4-BE49-F238E27FC236}">
                <a16:creationId xmlns:a16="http://schemas.microsoft.com/office/drawing/2014/main" id="{A09C7164-BFC8-4BD5-4B97-D7AE90FD03F1}"/>
              </a:ext>
            </a:extLst>
          </p:cNvPr>
          <p:cNvSpPr>
            <a:spLocks noGrp="1"/>
          </p:cNvSpPr>
          <p:nvPr>
            <p:ph sz="quarter" idx="1"/>
          </p:nvPr>
        </p:nvSpPr>
        <p:spPr/>
        <p:txBody>
          <a:bodyPr>
            <a:normAutofit fontScale="70000" lnSpcReduction="20000"/>
          </a:bodyPr>
          <a:lstStyle/>
          <a:p>
            <a:r>
              <a:rPr lang="en-US" dirty="0"/>
              <a:t>In determining whether a Board committee or subcommittee is subject to the Open Meeting Law, the Division of Open Government will consider the Board’s intent in creating the committee or subcommittee. </a:t>
            </a:r>
          </a:p>
          <a:p>
            <a:pPr lvl="1"/>
            <a:r>
              <a:rPr lang="en-US" dirty="0"/>
              <a:t>In OML 2017-111, the Division determined that the Brookline Select Board did not create a two-person subcommittee where the Board sought a single volunteer to prepare draft policies and a second member independently offered to assist. The Division noted that, if the Board had formally appointed the two to collectively work on the policies, it would have created a subcommittee subject to the OML. The key factors here are that the Board requested a single volunteer and a second person offered to assist that volunteer on her own initiative.</a:t>
            </a:r>
          </a:p>
          <a:p>
            <a:pPr lvl="1"/>
            <a:r>
              <a:rPr lang="en-US" dirty="0"/>
              <a:t>In OML 2018-23, the Division determined that the Concord Comprehensive Long Range Planning Committee (the “Committee”) created a two-person subcommittee where the Committee asked for volunteers to form a “sub-task force” to prepare revisions to a survey the Committee was working on. Two Committee members volunteered, and subsequently worked together and with a town consultant on the survey. The Division found that the Committee had created a subcommittee by seeking multiple volunteers to work on the survey together.</a:t>
            </a:r>
          </a:p>
          <a:p>
            <a:r>
              <a:rPr lang="en-US" dirty="0"/>
              <a:t>A conservative approach would be to assume that the OML applies anytime two members of a public body are tasked to accomplish something together. </a:t>
            </a:r>
          </a:p>
        </p:txBody>
      </p:sp>
      <p:sp>
        <p:nvSpPr>
          <p:cNvPr id="4" name="Slide Number Placeholder 3">
            <a:extLst>
              <a:ext uri="{FF2B5EF4-FFF2-40B4-BE49-F238E27FC236}">
                <a16:creationId xmlns:a16="http://schemas.microsoft.com/office/drawing/2014/main" id="{5FC86B44-EA99-1E4B-00B2-666646FB15A5}"/>
              </a:ext>
            </a:extLst>
          </p:cNvPr>
          <p:cNvSpPr>
            <a:spLocks noGrp="1"/>
          </p:cNvSpPr>
          <p:nvPr>
            <p:ph type="sldNum" sz="quarter" idx="4"/>
          </p:nvPr>
        </p:nvSpPr>
        <p:spPr/>
        <p:txBody>
          <a:bodyPr/>
          <a:lstStyle/>
          <a:p>
            <a:fld id="{5DBE74A4-F090-4EA8-9076-0578A11884C1}" type="slidenum">
              <a:rPr lang="en-US" smtClean="0"/>
              <a:t>22</a:t>
            </a:fld>
            <a:endParaRPr lang="en-US" dirty="0"/>
          </a:p>
        </p:txBody>
      </p:sp>
      <p:pic>
        <p:nvPicPr>
          <p:cNvPr id="5" name="Picture 4">
            <a:extLst>
              <a:ext uri="{FF2B5EF4-FFF2-40B4-BE49-F238E27FC236}">
                <a16:creationId xmlns:a16="http://schemas.microsoft.com/office/drawing/2014/main" id="{B3331BA7-9204-02F5-F6B8-FC7A385E04C8}"/>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653381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C19D7-9FBF-E4BC-0174-57A60D7E7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72AC6-ED36-AE34-3197-C5006596B666}"/>
              </a:ext>
            </a:extLst>
          </p:cNvPr>
          <p:cNvSpPr>
            <a:spLocks noGrp="1"/>
          </p:cNvSpPr>
          <p:nvPr>
            <p:ph type="title"/>
          </p:nvPr>
        </p:nvSpPr>
        <p:spPr/>
        <p:txBody>
          <a:bodyPr/>
          <a:lstStyle/>
          <a:p>
            <a:r>
              <a:rPr lang="en-US" dirty="0"/>
              <a:t>Open Meeting Law: Process</a:t>
            </a:r>
          </a:p>
        </p:txBody>
      </p:sp>
      <p:sp>
        <p:nvSpPr>
          <p:cNvPr id="3" name="Content Placeholder 2">
            <a:extLst>
              <a:ext uri="{FF2B5EF4-FFF2-40B4-BE49-F238E27FC236}">
                <a16:creationId xmlns:a16="http://schemas.microsoft.com/office/drawing/2014/main" id="{6D5C4F53-660E-D350-2E62-951ADD2D8E0F}"/>
              </a:ext>
            </a:extLst>
          </p:cNvPr>
          <p:cNvSpPr>
            <a:spLocks noGrp="1"/>
          </p:cNvSpPr>
          <p:nvPr>
            <p:ph sz="quarter" idx="1"/>
          </p:nvPr>
        </p:nvSpPr>
        <p:spPr>
          <a:xfrm>
            <a:off x="816864" y="1498600"/>
            <a:ext cx="10871200" cy="4763022"/>
          </a:xfrm>
        </p:spPr>
        <p:txBody>
          <a:bodyPr>
            <a:normAutofit fontScale="85000" lnSpcReduction="10000"/>
          </a:bodyPr>
          <a:lstStyle/>
          <a:p>
            <a:r>
              <a:rPr lang="en-US" dirty="0"/>
              <a:t>Public Notice</a:t>
            </a:r>
          </a:p>
          <a:p>
            <a:pPr lvl="1"/>
            <a:r>
              <a:rPr lang="en-US" dirty="0"/>
              <a:t>Posted 48 hours in advance (excluding Saturdays, Sundays, and legal holidays) to public body’s website with date, time, and location of meeting and topics reasonably anticipated to be discussed</a:t>
            </a:r>
          </a:p>
          <a:p>
            <a:pPr lvl="2"/>
            <a:r>
              <a:rPr lang="en-US" dirty="0"/>
              <a:t>Meeting notices must also indicate the date and time that the notice was posted, either on the notice itself or in a document or website accompanying the notice.</a:t>
            </a:r>
          </a:p>
          <a:p>
            <a:pPr lvl="2"/>
            <a:r>
              <a:rPr lang="en-US" dirty="0"/>
              <a:t>For executive session, indicate the general topic of discussion and the basis to convene (see enumerated purposes)</a:t>
            </a:r>
          </a:p>
          <a:p>
            <a:pPr lvl="2"/>
            <a:r>
              <a:rPr lang="en-US" dirty="0"/>
              <a:t>If a new topic is proposed after posting, update the posting to give public as much notice as possible. Although a public body may consider a topic that was not listed in the meeting notice if it was not anticipated, the AGO strongly encourages public bodies to postpone discussion and action on topics that are controversial or may be of particular interest to the public if the topic was not listed in the meeting notice.</a:t>
            </a:r>
          </a:p>
          <a:p>
            <a:pPr lvl="2"/>
            <a:r>
              <a:rPr lang="en-US" dirty="0"/>
              <a:t>Be sure to inform Attorney General of notice posting location at </a:t>
            </a:r>
            <a:r>
              <a:rPr lang="en-US" dirty="0">
                <a:hlinkClick r:id="rId2"/>
              </a:rPr>
              <a:t>openmeeting@mass.gov</a:t>
            </a:r>
            <a:r>
              <a:rPr lang="en-US" dirty="0"/>
              <a:t>. </a:t>
            </a:r>
          </a:p>
          <a:p>
            <a:pPr lvl="2"/>
            <a:r>
              <a:rPr lang="en-US" dirty="0"/>
              <a:t>Send copy of each notice to Secretary of State’s Regulations Division at </a:t>
            </a:r>
            <a:r>
              <a:rPr lang="en-US" dirty="0">
                <a:hlinkClick r:id="rId3"/>
              </a:rPr>
              <a:t>regs@sec.state.ma.us</a:t>
            </a:r>
            <a:r>
              <a:rPr lang="en-US" dirty="0"/>
              <a:t>. </a:t>
            </a:r>
          </a:p>
        </p:txBody>
      </p:sp>
      <p:sp>
        <p:nvSpPr>
          <p:cNvPr id="4" name="Slide Number Placeholder 3">
            <a:extLst>
              <a:ext uri="{FF2B5EF4-FFF2-40B4-BE49-F238E27FC236}">
                <a16:creationId xmlns:a16="http://schemas.microsoft.com/office/drawing/2014/main" id="{23D3FCEB-AC5B-83D7-CFC1-63AF2E145CF8}"/>
              </a:ext>
            </a:extLst>
          </p:cNvPr>
          <p:cNvSpPr>
            <a:spLocks noGrp="1"/>
          </p:cNvSpPr>
          <p:nvPr>
            <p:ph type="sldNum" sz="quarter" idx="4"/>
          </p:nvPr>
        </p:nvSpPr>
        <p:spPr/>
        <p:txBody>
          <a:bodyPr/>
          <a:lstStyle/>
          <a:p>
            <a:fld id="{5DBE74A4-F090-4EA8-9076-0578A11884C1}" type="slidenum">
              <a:rPr lang="en-US" smtClean="0"/>
              <a:t>23</a:t>
            </a:fld>
            <a:endParaRPr lang="en-US" dirty="0"/>
          </a:p>
        </p:txBody>
      </p:sp>
      <p:pic>
        <p:nvPicPr>
          <p:cNvPr id="5" name="Picture 4">
            <a:extLst>
              <a:ext uri="{FF2B5EF4-FFF2-40B4-BE49-F238E27FC236}">
                <a16:creationId xmlns:a16="http://schemas.microsoft.com/office/drawing/2014/main" id="{1C2AAC2D-373C-E00D-B6FA-604AB204544A}"/>
              </a:ext>
            </a:extLst>
          </p:cNvPr>
          <p:cNvPicPr>
            <a:picLocks noChangeAspect="1"/>
          </p:cNvPicPr>
          <p:nvPr/>
        </p:nvPicPr>
        <p:blipFill>
          <a:blip r:embed="rId4">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4173829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7810C-ED47-FC14-874E-F4214330DAAC}"/>
              </a:ext>
            </a:extLst>
          </p:cNvPr>
          <p:cNvSpPr>
            <a:spLocks noGrp="1"/>
          </p:cNvSpPr>
          <p:nvPr>
            <p:ph type="title"/>
          </p:nvPr>
        </p:nvSpPr>
        <p:spPr/>
        <p:txBody>
          <a:bodyPr/>
          <a:lstStyle/>
          <a:p>
            <a:r>
              <a:rPr lang="en-US" dirty="0"/>
              <a:t>Open Meeting Law: Process</a:t>
            </a:r>
          </a:p>
        </p:txBody>
      </p:sp>
      <p:sp>
        <p:nvSpPr>
          <p:cNvPr id="3" name="Content Placeholder 2">
            <a:extLst>
              <a:ext uri="{FF2B5EF4-FFF2-40B4-BE49-F238E27FC236}">
                <a16:creationId xmlns:a16="http://schemas.microsoft.com/office/drawing/2014/main" id="{9D8D3A01-6BCC-C0C0-C89A-ADE3DE829DF4}"/>
              </a:ext>
            </a:extLst>
          </p:cNvPr>
          <p:cNvSpPr>
            <a:spLocks noGrp="1"/>
          </p:cNvSpPr>
          <p:nvPr>
            <p:ph sz="quarter" idx="1"/>
          </p:nvPr>
        </p:nvSpPr>
        <p:spPr/>
        <p:txBody>
          <a:bodyPr>
            <a:normAutofit fontScale="92500" lnSpcReduction="10000"/>
          </a:bodyPr>
          <a:lstStyle/>
          <a:p>
            <a:r>
              <a:rPr lang="en-US" dirty="0"/>
              <a:t>Minutes</a:t>
            </a:r>
          </a:p>
          <a:p>
            <a:pPr lvl="1"/>
            <a:r>
              <a:rPr lang="en-US" dirty="0"/>
              <a:t>Must be created and maintained for all meetings (open and executive sessions)</a:t>
            </a:r>
          </a:p>
          <a:p>
            <a:pPr lvl="1"/>
            <a:r>
              <a:rPr lang="en-US" dirty="0"/>
              <a:t>Must contain (i) the date, time, and location of the meeting; (ii) the members present or absent, including the names of any member who participated remotely; (iii) a summary of the discussions on each subject; (iv) a list of the documents used at the meeting; and (v) the decisions made and actions taken at the meeting, including a record of all votes.</a:t>
            </a:r>
          </a:p>
          <a:p>
            <a:pPr lvl="1"/>
            <a:r>
              <a:rPr lang="en-US" dirty="0"/>
              <a:t>Must be approved by the public body within the next 3 public body meetings or within 30 days (whichever is later)</a:t>
            </a:r>
          </a:p>
          <a:p>
            <a:pPr lvl="1"/>
            <a:r>
              <a:rPr lang="en-US" dirty="0"/>
              <a:t>Must be made available within 10 days of a request, provided that disclosure would no longer defeat the purposes of executive session.</a:t>
            </a:r>
          </a:p>
          <a:p>
            <a:pPr lvl="1"/>
            <a:r>
              <a:rPr lang="en-US" dirty="0"/>
              <a:t>AI-notetaking</a:t>
            </a:r>
          </a:p>
        </p:txBody>
      </p:sp>
      <p:sp>
        <p:nvSpPr>
          <p:cNvPr id="4" name="Slide Number Placeholder 3">
            <a:extLst>
              <a:ext uri="{FF2B5EF4-FFF2-40B4-BE49-F238E27FC236}">
                <a16:creationId xmlns:a16="http://schemas.microsoft.com/office/drawing/2014/main" id="{D033184F-83C9-CFFF-0469-0843C5BC0B27}"/>
              </a:ext>
            </a:extLst>
          </p:cNvPr>
          <p:cNvSpPr>
            <a:spLocks noGrp="1"/>
          </p:cNvSpPr>
          <p:nvPr>
            <p:ph type="sldNum" sz="quarter" idx="4"/>
          </p:nvPr>
        </p:nvSpPr>
        <p:spPr/>
        <p:txBody>
          <a:bodyPr/>
          <a:lstStyle/>
          <a:p>
            <a:fld id="{5DBE74A4-F090-4EA8-9076-0578A11884C1}" type="slidenum">
              <a:rPr lang="en-US" smtClean="0"/>
              <a:t>24</a:t>
            </a:fld>
            <a:endParaRPr lang="en-US" dirty="0"/>
          </a:p>
        </p:txBody>
      </p:sp>
      <p:pic>
        <p:nvPicPr>
          <p:cNvPr id="5" name="Picture 4">
            <a:extLst>
              <a:ext uri="{FF2B5EF4-FFF2-40B4-BE49-F238E27FC236}">
                <a16:creationId xmlns:a16="http://schemas.microsoft.com/office/drawing/2014/main" id="{772B0BCE-518A-6046-6C33-C7E92ACCE9C6}"/>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565043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9975E-394B-C202-74BB-9B6E5F985C1E}"/>
              </a:ext>
            </a:extLst>
          </p:cNvPr>
          <p:cNvSpPr>
            <a:spLocks noGrp="1"/>
          </p:cNvSpPr>
          <p:nvPr>
            <p:ph type="title"/>
          </p:nvPr>
        </p:nvSpPr>
        <p:spPr/>
        <p:txBody>
          <a:bodyPr/>
          <a:lstStyle/>
          <a:p>
            <a:r>
              <a:rPr lang="en-US" dirty="0"/>
              <a:t>Open Meeting Law: Process</a:t>
            </a:r>
          </a:p>
        </p:txBody>
      </p:sp>
      <p:sp>
        <p:nvSpPr>
          <p:cNvPr id="3" name="Content Placeholder 2">
            <a:extLst>
              <a:ext uri="{FF2B5EF4-FFF2-40B4-BE49-F238E27FC236}">
                <a16:creationId xmlns:a16="http://schemas.microsoft.com/office/drawing/2014/main" id="{AC8C6221-CFD4-D372-A765-6F33CA652768}"/>
              </a:ext>
            </a:extLst>
          </p:cNvPr>
          <p:cNvSpPr>
            <a:spLocks noGrp="1"/>
          </p:cNvSpPr>
          <p:nvPr>
            <p:ph sz="quarter" idx="1"/>
          </p:nvPr>
        </p:nvSpPr>
        <p:spPr/>
        <p:txBody>
          <a:bodyPr>
            <a:normAutofit fontScale="92500" lnSpcReduction="20000"/>
          </a:bodyPr>
          <a:lstStyle/>
          <a:p>
            <a:r>
              <a:rPr lang="en-US" dirty="0"/>
              <a:t>Public Participation</a:t>
            </a:r>
          </a:p>
          <a:p>
            <a:pPr lvl="1"/>
            <a:r>
              <a:rPr lang="en-US" dirty="0"/>
              <a:t>Members of public may attend open session, but not executive session</a:t>
            </a:r>
          </a:p>
          <a:p>
            <a:pPr lvl="1"/>
            <a:r>
              <a:rPr lang="en-US" dirty="0"/>
              <a:t>During a meeting, a member of the public may not address the public body without the permission of the chair. It is ideal to have speakers identify themselves by name and address prior to speaking, but it’s not required. </a:t>
            </a:r>
          </a:p>
          <a:p>
            <a:pPr lvl="1"/>
            <a:r>
              <a:rPr lang="en-US" dirty="0"/>
              <a:t>Public body is not required to share with the public materials/documents to be discussed at the meeting, but such materials are subject to public records requests.</a:t>
            </a:r>
          </a:p>
          <a:p>
            <a:pPr lvl="1"/>
            <a:r>
              <a:rPr lang="en-US" dirty="0"/>
              <a:t>Any member of the public may make an audio or visual recording of an open session of a public meeting; however, they must first notify the chair prior to the recording and comply with any reasonable requirements regarding audio or visual equipment established by the chair. </a:t>
            </a:r>
          </a:p>
          <a:p>
            <a:pPr lvl="2"/>
            <a:r>
              <a:rPr lang="en-US" dirty="0"/>
              <a:t>The chair is required to inform the other meeting attendees of any such recording, ideally at the beginning of the meeting but otherwise when the chair is notified of the recording.</a:t>
            </a:r>
          </a:p>
          <a:p>
            <a:pPr lvl="1"/>
            <a:endParaRPr lang="en-US" dirty="0"/>
          </a:p>
        </p:txBody>
      </p:sp>
      <p:sp>
        <p:nvSpPr>
          <p:cNvPr id="4" name="Slide Number Placeholder 3">
            <a:extLst>
              <a:ext uri="{FF2B5EF4-FFF2-40B4-BE49-F238E27FC236}">
                <a16:creationId xmlns:a16="http://schemas.microsoft.com/office/drawing/2014/main" id="{BC6031E1-B9CE-0E1D-7C1A-13B91A043575}"/>
              </a:ext>
            </a:extLst>
          </p:cNvPr>
          <p:cNvSpPr>
            <a:spLocks noGrp="1"/>
          </p:cNvSpPr>
          <p:nvPr>
            <p:ph type="sldNum" sz="quarter" idx="4"/>
          </p:nvPr>
        </p:nvSpPr>
        <p:spPr/>
        <p:txBody>
          <a:bodyPr/>
          <a:lstStyle/>
          <a:p>
            <a:fld id="{5DBE74A4-F090-4EA8-9076-0578A11884C1}" type="slidenum">
              <a:rPr lang="en-US" smtClean="0"/>
              <a:t>25</a:t>
            </a:fld>
            <a:endParaRPr lang="en-US" dirty="0"/>
          </a:p>
        </p:txBody>
      </p:sp>
      <p:pic>
        <p:nvPicPr>
          <p:cNvPr id="5" name="Picture 4">
            <a:extLst>
              <a:ext uri="{FF2B5EF4-FFF2-40B4-BE49-F238E27FC236}">
                <a16:creationId xmlns:a16="http://schemas.microsoft.com/office/drawing/2014/main" id="{CA550E1D-4845-987F-096A-0EEBA91579EC}"/>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140184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FA0A0-28F2-10FC-E804-11FC5629B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45F90-3A45-65E5-5F9A-DCE7CB73F586}"/>
              </a:ext>
            </a:extLst>
          </p:cNvPr>
          <p:cNvSpPr>
            <a:spLocks noGrp="1"/>
          </p:cNvSpPr>
          <p:nvPr>
            <p:ph type="title"/>
          </p:nvPr>
        </p:nvSpPr>
        <p:spPr/>
        <p:txBody>
          <a:bodyPr/>
          <a:lstStyle/>
          <a:p>
            <a:r>
              <a:rPr lang="en-US" dirty="0"/>
              <a:t>Open Meeting Law: Process</a:t>
            </a:r>
          </a:p>
        </p:txBody>
      </p:sp>
      <p:sp>
        <p:nvSpPr>
          <p:cNvPr id="3" name="Content Placeholder 2">
            <a:extLst>
              <a:ext uri="{FF2B5EF4-FFF2-40B4-BE49-F238E27FC236}">
                <a16:creationId xmlns:a16="http://schemas.microsoft.com/office/drawing/2014/main" id="{DC2BB8EC-8CCF-67DC-47A3-3E2ADEC3E783}"/>
              </a:ext>
            </a:extLst>
          </p:cNvPr>
          <p:cNvSpPr>
            <a:spLocks noGrp="1"/>
          </p:cNvSpPr>
          <p:nvPr>
            <p:ph sz="quarter" idx="1"/>
          </p:nvPr>
        </p:nvSpPr>
        <p:spPr/>
        <p:txBody>
          <a:bodyPr>
            <a:normAutofit/>
          </a:bodyPr>
          <a:lstStyle/>
          <a:p>
            <a:r>
              <a:rPr lang="en-US" dirty="0"/>
              <a:t>Remote Participation</a:t>
            </a:r>
          </a:p>
          <a:p>
            <a:pPr lvl="1"/>
            <a:r>
              <a:rPr lang="en-US" dirty="0"/>
              <a:t>Public bodies are permitted to offer remote participation (i.e., via telephone, audio or video conferencing) to members of the public as well as members of the public body (even when quorum of the public body and chair are not physically present at meeting) through June 30, 2027</a:t>
            </a:r>
          </a:p>
          <a:p>
            <a:pPr lvl="1"/>
            <a:r>
              <a:rPr lang="en-US" dirty="0"/>
              <a:t>Meeting participants must be clearly audible to one another</a:t>
            </a:r>
          </a:p>
          <a:p>
            <a:pPr lvl="1"/>
            <a:r>
              <a:rPr lang="en-US" dirty="0"/>
              <a:t>All votes taken during a meeting in which a public body member participates remotely must be by roll call vote.</a:t>
            </a:r>
          </a:p>
          <a:p>
            <a:pPr lvl="2"/>
            <a:endParaRPr lang="en-US" dirty="0"/>
          </a:p>
        </p:txBody>
      </p:sp>
      <p:sp>
        <p:nvSpPr>
          <p:cNvPr id="4" name="Slide Number Placeholder 3">
            <a:extLst>
              <a:ext uri="{FF2B5EF4-FFF2-40B4-BE49-F238E27FC236}">
                <a16:creationId xmlns:a16="http://schemas.microsoft.com/office/drawing/2014/main" id="{582028A6-E300-3114-63E6-FCCA0622AB60}"/>
              </a:ext>
            </a:extLst>
          </p:cNvPr>
          <p:cNvSpPr>
            <a:spLocks noGrp="1"/>
          </p:cNvSpPr>
          <p:nvPr>
            <p:ph type="sldNum" sz="quarter" idx="4"/>
          </p:nvPr>
        </p:nvSpPr>
        <p:spPr/>
        <p:txBody>
          <a:bodyPr/>
          <a:lstStyle/>
          <a:p>
            <a:fld id="{5DBE74A4-F090-4EA8-9076-0578A11884C1}" type="slidenum">
              <a:rPr lang="en-US" smtClean="0"/>
              <a:t>26</a:t>
            </a:fld>
            <a:endParaRPr lang="en-US" dirty="0"/>
          </a:p>
        </p:txBody>
      </p:sp>
      <p:pic>
        <p:nvPicPr>
          <p:cNvPr id="5" name="Picture 4">
            <a:extLst>
              <a:ext uri="{FF2B5EF4-FFF2-40B4-BE49-F238E27FC236}">
                <a16:creationId xmlns:a16="http://schemas.microsoft.com/office/drawing/2014/main" id="{08F7CBF1-DA13-2E9E-F6A1-80BF20E0FD02}"/>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129318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131B5-774E-9E6A-34D5-B7114C0BF853}"/>
              </a:ext>
            </a:extLst>
          </p:cNvPr>
          <p:cNvSpPr>
            <a:spLocks noGrp="1"/>
          </p:cNvSpPr>
          <p:nvPr>
            <p:ph type="title"/>
          </p:nvPr>
        </p:nvSpPr>
        <p:spPr/>
        <p:txBody>
          <a:bodyPr/>
          <a:lstStyle/>
          <a:p>
            <a:r>
              <a:rPr lang="en-US" dirty="0"/>
              <a:t>Open Meeting Law: Executive Session</a:t>
            </a:r>
          </a:p>
        </p:txBody>
      </p:sp>
      <p:sp>
        <p:nvSpPr>
          <p:cNvPr id="3" name="Content Placeholder 2">
            <a:extLst>
              <a:ext uri="{FF2B5EF4-FFF2-40B4-BE49-F238E27FC236}">
                <a16:creationId xmlns:a16="http://schemas.microsoft.com/office/drawing/2014/main" id="{02E3D9CF-D03B-6792-6604-A9816C68406F}"/>
              </a:ext>
            </a:extLst>
          </p:cNvPr>
          <p:cNvSpPr>
            <a:spLocks noGrp="1"/>
          </p:cNvSpPr>
          <p:nvPr>
            <p:ph sz="quarter" idx="1"/>
          </p:nvPr>
        </p:nvSpPr>
        <p:spPr/>
        <p:txBody>
          <a:bodyPr>
            <a:normAutofit lnSpcReduction="10000"/>
          </a:bodyPr>
          <a:lstStyle/>
          <a:p>
            <a:r>
              <a:rPr lang="en-US" dirty="0"/>
              <a:t>Executive session is closed to the public and may be called for one of 10 enumerated purposes</a:t>
            </a:r>
          </a:p>
          <a:p>
            <a:r>
              <a:rPr lang="en-US" dirty="0"/>
              <a:t>How to properly meet in executive session:</a:t>
            </a:r>
          </a:p>
          <a:p>
            <a:pPr lvl="1"/>
            <a:r>
              <a:rPr lang="en-US" dirty="0"/>
              <a:t>First convene in open session;</a:t>
            </a:r>
          </a:p>
          <a:p>
            <a:pPr lvl="1"/>
            <a:r>
              <a:rPr lang="en-US" dirty="0"/>
              <a:t>Chair states the enumerated purpose(s) for the executive session and all subjects that may be discussed without compromising the purpose for which the executive session was called;</a:t>
            </a:r>
          </a:p>
          <a:p>
            <a:pPr lvl="1"/>
            <a:r>
              <a:rPr lang="en-US" dirty="0"/>
              <a:t>Chair states whether the public body will reconvene in open session at the end of the executive session; and</a:t>
            </a:r>
          </a:p>
          <a:p>
            <a:pPr lvl="1"/>
            <a:r>
              <a:rPr lang="en-US" dirty="0"/>
              <a:t>Take a roll call vote to enter executive session.</a:t>
            </a:r>
          </a:p>
        </p:txBody>
      </p:sp>
      <p:sp>
        <p:nvSpPr>
          <p:cNvPr id="4" name="Slide Number Placeholder 3">
            <a:extLst>
              <a:ext uri="{FF2B5EF4-FFF2-40B4-BE49-F238E27FC236}">
                <a16:creationId xmlns:a16="http://schemas.microsoft.com/office/drawing/2014/main" id="{2847027E-AE58-DD70-50AE-13D8E2A94C36}"/>
              </a:ext>
            </a:extLst>
          </p:cNvPr>
          <p:cNvSpPr>
            <a:spLocks noGrp="1"/>
          </p:cNvSpPr>
          <p:nvPr>
            <p:ph type="sldNum" sz="quarter" idx="4"/>
          </p:nvPr>
        </p:nvSpPr>
        <p:spPr/>
        <p:txBody>
          <a:bodyPr/>
          <a:lstStyle/>
          <a:p>
            <a:fld id="{5DBE74A4-F090-4EA8-9076-0578A11884C1}" type="slidenum">
              <a:rPr lang="en-US" smtClean="0"/>
              <a:t>27</a:t>
            </a:fld>
            <a:endParaRPr lang="en-US" dirty="0"/>
          </a:p>
        </p:txBody>
      </p:sp>
      <p:pic>
        <p:nvPicPr>
          <p:cNvPr id="5" name="Picture 4">
            <a:extLst>
              <a:ext uri="{FF2B5EF4-FFF2-40B4-BE49-F238E27FC236}">
                <a16:creationId xmlns:a16="http://schemas.microsoft.com/office/drawing/2014/main" id="{28E11333-C962-C278-748D-27440F6DCB8F}"/>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233720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3D8A6-9F6D-3FBC-EB6F-485C5B020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24FCB-D0E0-9E2D-8C54-097953F65119}"/>
              </a:ext>
            </a:extLst>
          </p:cNvPr>
          <p:cNvSpPr>
            <a:spLocks noGrp="1"/>
          </p:cNvSpPr>
          <p:nvPr>
            <p:ph type="title"/>
          </p:nvPr>
        </p:nvSpPr>
        <p:spPr/>
        <p:txBody>
          <a:bodyPr/>
          <a:lstStyle/>
          <a:p>
            <a:r>
              <a:rPr lang="en-US" dirty="0"/>
              <a:t>Open Meeting Law: Executive Session</a:t>
            </a:r>
          </a:p>
        </p:txBody>
      </p:sp>
      <p:sp>
        <p:nvSpPr>
          <p:cNvPr id="3" name="Content Placeholder 2">
            <a:extLst>
              <a:ext uri="{FF2B5EF4-FFF2-40B4-BE49-F238E27FC236}">
                <a16:creationId xmlns:a16="http://schemas.microsoft.com/office/drawing/2014/main" id="{F87439E5-9444-8350-538E-AFC198B63C1E}"/>
              </a:ext>
            </a:extLst>
          </p:cNvPr>
          <p:cNvSpPr>
            <a:spLocks noGrp="1"/>
          </p:cNvSpPr>
          <p:nvPr>
            <p:ph sz="quarter" idx="1"/>
          </p:nvPr>
        </p:nvSpPr>
        <p:spPr/>
        <p:txBody>
          <a:bodyPr>
            <a:normAutofit fontScale="92500"/>
          </a:bodyPr>
          <a:lstStyle/>
          <a:p>
            <a:r>
              <a:rPr lang="en-US" dirty="0"/>
              <a:t>While in executive session, the public body must keep accurate records, all votes taken must be recorded by roll call, and the body may only discuss matters for which the executive session was called.</a:t>
            </a:r>
          </a:p>
          <a:p>
            <a:pPr lvl="1"/>
            <a:r>
              <a:rPr lang="en-US" dirty="0"/>
              <a:t>Minutes must include same level of detail as open session minutes. </a:t>
            </a:r>
          </a:p>
          <a:p>
            <a:pPr lvl="1"/>
            <a:r>
              <a:rPr lang="en-US" dirty="0"/>
              <a:t>A public body is not required to disclose the minutes, notes, or other materials used in executive session until such disclosure would no longer defeat the purpose(s) of convening in executive session, at which point those records should be disclosed upon request, absent an exception. Public bodies are required to review their executive session minutes periodically for this purpose.</a:t>
            </a:r>
          </a:p>
          <a:p>
            <a:pPr lvl="1"/>
            <a:r>
              <a:rPr lang="en-US" dirty="0"/>
              <a:t>Remote participation permitted, but remote participants must confirm no other person present or able to hear the discussion.</a:t>
            </a:r>
          </a:p>
        </p:txBody>
      </p:sp>
      <p:sp>
        <p:nvSpPr>
          <p:cNvPr id="4" name="Slide Number Placeholder 3">
            <a:extLst>
              <a:ext uri="{FF2B5EF4-FFF2-40B4-BE49-F238E27FC236}">
                <a16:creationId xmlns:a16="http://schemas.microsoft.com/office/drawing/2014/main" id="{170A8882-4875-FA9E-9BC6-AB431A5CCE1F}"/>
              </a:ext>
            </a:extLst>
          </p:cNvPr>
          <p:cNvSpPr>
            <a:spLocks noGrp="1"/>
          </p:cNvSpPr>
          <p:nvPr>
            <p:ph type="sldNum" sz="quarter" idx="4"/>
          </p:nvPr>
        </p:nvSpPr>
        <p:spPr/>
        <p:txBody>
          <a:bodyPr/>
          <a:lstStyle/>
          <a:p>
            <a:fld id="{5DBE74A4-F090-4EA8-9076-0578A11884C1}" type="slidenum">
              <a:rPr lang="en-US" smtClean="0"/>
              <a:t>28</a:t>
            </a:fld>
            <a:endParaRPr lang="en-US" dirty="0"/>
          </a:p>
        </p:txBody>
      </p:sp>
      <p:pic>
        <p:nvPicPr>
          <p:cNvPr id="5" name="Picture 4">
            <a:extLst>
              <a:ext uri="{FF2B5EF4-FFF2-40B4-BE49-F238E27FC236}">
                <a16:creationId xmlns:a16="http://schemas.microsoft.com/office/drawing/2014/main" id="{F5958CB1-EBEF-2A75-2EA6-788A107EBD87}"/>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4067500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6BC70-F7A1-DC0B-C9B6-EA7C2E12B3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161A03-E2B7-B5F4-985C-C4BB63CA8CBC}"/>
              </a:ext>
            </a:extLst>
          </p:cNvPr>
          <p:cNvSpPr>
            <a:spLocks noGrp="1"/>
          </p:cNvSpPr>
          <p:nvPr>
            <p:ph type="title"/>
          </p:nvPr>
        </p:nvSpPr>
        <p:spPr/>
        <p:txBody>
          <a:bodyPr/>
          <a:lstStyle/>
          <a:p>
            <a:r>
              <a:rPr lang="en-US" dirty="0">
                <a:solidFill>
                  <a:schemeClr val="tx1"/>
                </a:solidFill>
              </a:rPr>
              <a:t>Open Meeting Law: Executive Session</a:t>
            </a:r>
          </a:p>
        </p:txBody>
      </p:sp>
      <p:sp>
        <p:nvSpPr>
          <p:cNvPr id="7" name="Content Placeholder 6">
            <a:extLst>
              <a:ext uri="{FF2B5EF4-FFF2-40B4-BE49-F238E27FC236}">
                <a16:creationId xmlns:a16="http://schemas.microsoft.com/office/drawing/2014/main" id="{6714C5BE-C5B5-0AEF-1980-4059381CF891}"/>
              </a:ext>
            </a:extLst>
          </p:cNvPr>
          <p:cNvSpPr>
            <a:spLocks noGrp="1"/>
          </p:cNvSpPr>
          <p:nvPr>
            <p:ph sz="quarter" idx="1"/>
          </p:nvPr>
        </p:nvSpPr>
        <p:spPr/>
        <p:txBody>
          <a:bodyPr>
            <a:normAutofit fontScale="92500" lnSpcReduction="20000"/>
          </a:bodyPr>
          <a:lstStyle/>
          <a:p>
            <a:pPr marL="514350" indent="-514350">
              <a:buFont typeface="+mj-lt"/>
              <a:buAutoNum type="arabicPeriod"/>
            </a:pPr>
            <a:r>
              <a:rPr lang="en-US" dirty="0"/>
              <a:t>Discuss reputation, character, health, discipline, charges, complaints, but not professional competence of individual</a:t>
            </a:r>
          </a:p>
          <a:p>
            <a:pPr marL="514350" indent="-514350">
              <a:buFont typeface="+mj-lt"/>
              <a:buAutoNum type="arabicPeriod"/>
            </a:pPr>
            <a:r>
              <a:rPr lang="en-US" dirty="0"/>
              <a:t>Conduct collective bargaining sessions or contract negotiations with nonunion personnel (or strategy sessions in preparation) </a:t>
            </a:r>
          </a:p>
          <a:p>
            <a:pPr marL="514350" indent="-514350">
              <a:buFont typeface="+mj-lt"/>
              <a:buAutoNum type="arabicPeriod"/>
            </a:pPr>
            <a:r>
              <a:rPr lang="en-US" dirty="0"/>
              <a:t>Discuss strategy for collective bargaining or litigation*</a:t>
            </a:r>
          </a:p>
          <a:p>
            <a:pPr marL="514350" indent="-514350">
              <a:buFont typeface="+mj-lt"/>
              <a:buAutoNum type="arabicPeriod"/>
            </a:pPr>
            <a:r>
              <a:rPr lang="en-US" dirty="0"/>
              <a:t>Security personnel or devices</a:t>
            </a:r>
          </a:p>
        </p:txBody>
      </p:sp>
      <p:sp>
        <p:nvSpPr>
          <p:cNvPr id="8" name="Content Placeholder 7">
            <a:extLst>
              <a:ext uri="{FF2B5EF4-FFF2-40B4-BE49-F238E27FC236}">
                <a16:creationId xmlns:a16="http://schemas.microsoft.com/office/drawing/2014/main" id="{A94EC1F0-203B-9BF2-F662-8645DDDCB036}"/>
              </a:ext>
            </a:extLst>
          </p:cNvPr>
          <p:cNvSpPr>
            <a:spLocks noGrp="1"/>
          </p:cNvSpPr>
          <p:nvPr>
            <p:ph sz="quarter" idx="2"/>
          </p:nvPr>
        </p:nvSpPr>
        <p:spPr/>
        <p:txBody>
          <a:bodyPr>
            <a:normAutofit fontScale="92500" lnSpcReduction="20000"/>
          </a:bodyPr>
          <a:lstStyle/>
          <a:p>
            <a:pPr marL="514350" indent="-514350">
              <a:buFont typeface="+mj-lt"/>
              <a:buAutoNum type="arabicPeriod" startAt="5"/>
            </a:pPr>
            <a:r>
              <a:rPr lang="en-US" dirty="0"/>
              <a:t>Criminal misconduct</a:t>
            </a:r>
          </a:p>
          <a:p>
            <a:pPr marL="514350" indent="-514350">
              <a:buFont typeface="+mj-lt"/>
              <a:buAutoNum type="arabicPeriod" startAt="5"/>
            </a:pPr>
            <a:r>
              <a:rPr lang="en-US" dirty="0"/>
              <a:t>Acquisition of real property</a:t>
            </a:r>
          </a:p>
          <a:p>
            <a:pPr marL="514350" indent="-514350">
              <a:buFont typeface="+mj-lt"/>
              <a:buAutoNum type="arabicPeriod" startAt="5"/>
            </a:pPr>
            <a:r>
              <a:rPr lang="en-US" dirty="0"/>
              <a:t>Comply with law or grant-in-aid requirement</a:t>
            </a:r>
          </a:p>
          <a:p>
            <a:pPr marL="514350" indent="-514350">
              <a:buFont typeface="+mj-lt"/>
              <a:buAutoNum type="arabicPeriod" startAt="5"/>
            </a:pPr>
            <a:r>
              <a:rPr lang="en-US" dirty="0"/>
              <a:t>Preliminary screening for employment*</a:t>
            </a:r>
          </a:p>
          <a:p>
            <a:pPr marL="514350" indent="-514350">
              <a:buFont typeface="+mj-lt"/>
              <a:buAutoNum type="arabicPeriod" startAt="5"/>
            </a:pPr>
            <a:r>
              <a:rPr lang="en-US" dirty="0"/>
              <a:t>Confer with mediator on litigation or decision</a:t>
            </a:r>
          </a:p>
          <a:p>
            <a:pPr marL="514350" indent="-514350">
              <a:buFont typeface="+mj-lt"/>
              <a:buAutoNum type="arabicPeriod" startAt="5"/>
            </a:pPr>
            <a:r>
              <a:rPr lang="en-US" dirty="0"/>
              <a:t>Trade secrets in the course of activities conducted by energy supplier, municipal aggregator, or cooperative</a:t>
            </a:r>
          </a:p>
          <a:p>
            <a:endParaRPr lang="en-US" dirty="0"/>
          </a:p>
        </p:txBody>
      </p:sp>
      <p:sp>
        <p:nvSpPr>
          <p:cNvPr id="4" name="Slide Number Placeholder 3">
            <a:extLst>
              <a:ext uri="{FF2B5EF4-FFF2-40B4-BE49-F238E27FC236}">
                <a16:creationId xmlns:a16="http://schemas.microsoft.com/office/drawing/2014/main" id="{88BFAC3B-AC45-B3F4-017E-9EA000603DFC}"/>
              </a:ext>
            </a:extLst>
          </p:cNvPr>
          <p:cNvSpPr>
            <a:spLocks noGrp="1"/>
          </p:cNvSpPr>
          <p:nvPr>
            <p:ph type="sldNum" sz="quarter" idx="16"/>
          </p:nvPr>
        </p:nvSpPr>
        <p:spPr/>
        <p:txBody>
          <a:bodyPr/>
          <a:lstStyle/>
          <a:p>
            <a:fld id="{5DBE74A4-F090-4EA8-9076-0578A11884C1}" type="slidenum">
              <a:rPr lang="en-US" smtClean="0"/>
              <a:t>29</a:t>
            </a:fld>
            <a:endParaRPr lang="en-US" dirty="0"/>
          </a:p>
        </p:txBody>
      </p:sp>
      <p:sp>
        <p:nvSpPr>
          <p:cNvPr id="9" name="TextBox 8">
            <a:extLst>
              <a:ext uri="{FF2B5EF4-FFF2-40B4-BE49-F238E27FC236}">
                <a16:creationId xmlns:a16="http://schemas.microsoft.com/office/drawing/2014/main" id="{FEFF7E61-673E-043F-6929-E4859BB5BCF8}"/>
              </a:ext>
            </a:extLst>
          </p:cNvPr>
          <p:cNvSpPr txBox="1"/>
          <p:nvPr/>
        </p:nvSpPr>
        <p:spPr>
          <a:xfrm>
            <a:off x="464457" y="5976901"/>
            <a:ext cx="11059886" cy="369332"/>
          </a:xfrm>
          <a:prstGeom prst="rect">
            <a:avLst/>
          </a:prstGeom>
          <a:noFill/>
        </p:spPr>
        <p:txBody>
          <a:bodyPr wrap="square" rtlCol="0">
            <a:spAutoFit/>
          </a:bodyPr>
          <a:lstStyle/>
          <a:p>
            <a:r>
              <a:rPr lang="en-US" i="1" dirty="0"/>
              <a:t>*if discussion in open meeting would have a detrimental effect and the chair so declares on record beforehand.</a:t>
            </a:r>
          </a:p>
        </p:txBody>
      </p:sp>
      <p:pic>
        <p:nvPicPr>
          <p:cNvPr id="3" name="Picture 2">
            <a:extLst>
              <a:ext uri="{FF2B5EF4-FFF2-40B4-BE49-F238E27FC236}">
                <a16:creationId xmlns:a16="http://schemas.microsoft.com/office/drawing/2014/main" id="{4211AD15-5F78-1209-5F63-31163BE2E9CB}"/>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42868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u="sng" dirty="0">
                <a:latin typeface="+mn-lt"/>
                <a:cs typeface="Times New Roman" panose="02020603050405020304" pitchFamily="18" charset="0"/>
              </a:rPr>
              <a:t>AGENDA</a:t>
            </a:r>
          </a:p>
        </p:txBody>
      </p:sp>
      <p:sp>
        <p:nvSpPr>
          <p:cNvPr id="7" name="Content Placeholder 6"/>
          <p:cNvSpPr>
            <a:spLocks noGrp="1"/>
          </p:cNvSpPr>
          <p:nvPr>
            <p:ph sz="quarter" idx="1"/>
          </p:nvPr>
        </p:nvSpPr>
        <p:spPr>
          <a:xfrm>
            <a:off x="633013" y="1358819"/>
            <a:ext cx="8893124" cy="4947851"/>
          </a:xfrm>
        </p:spPr>
        <p:txBody>
          <a:bodyPr>
            <a:normAutofit/>
          </a:bodyPr>
          <a:lstStyle/>
          <a:p>
            <a:r>
              <a:rPr lang="en-US" sz="2600" dirty="0"/>
              <a:t>Introductions</a:t>
            </a:r>
          </a:p>
          <a:p>
            <a:r>
              <a:rPr lang="en-US" sz="2600" dirty="0"/>
              <a:t>Board Composition, Responsibilities, and Structure</a:t>
            </a:r>
          </a:p>
          <a:p>
            <a:r>
              <a:rPr lang="en-US" sz="2600" dirty="0"/>
              <a:t>Open Meeting Law</a:t>
            </a:r>
          </a:p>
          <a:p>
            <a:r>
              <a:rPr lang="en-US" sz="2600" dirty="0"/>
              <a:t>Board Complaints</a:t>
            </a:r>
          </a:p>
          <a:p>
            <a:r>
              <a:rPr lang="en-US" sz="2600" dirty="0"/>
              <a:t>Mission-Affiliated Nonprofits</a:t>
            </a:r>
          </a:p>
        </p:txBody>
      </p:sp>
      <p:sp>
        <p:nvSpPr>
          <p:cNvPr id="2" name="Slide Number Placeholder 1"/>
          <p:cNvSpPr>
            <a:spLocks noGrp="1"/>
          </p:cNvSpPr>
          <p:nvPr>
            <p:ph type="sldNum" sz="quarter" idx="4294967295"/>
          </p:nvPr>
        </p:nvSpPr>
        <p:spPr>
          <a:xfrm>
            <a:off x="11469688" y="5991225"/>
            <a:ext cx="722312" cy="450850"/>
          </a:xfrm>
        </p:spPr>
        <p:txBody>
          <a:bodyPr/>
          <a:lstStyle/>
          <a:p>
            <a:fld id="{5DBE74A4-F090-4EA8-9076-0578A11884C1}" type="slidenum">
              <a:rPr lang="en-US" smtClean="0"/>
              <a:t>3</a:t>
            </a:fld>
            <a:endParaRPr lang="en-US" dirty="0"/>
          </a:p>
        </p:txBody>
      </p:sp>
      <p:sp>
        <p:nvSpPr>
          <p:cNvPr id="4" name="TextBox 3"/>
          <p:cNvSpPr txBox="1"/>
          <p:nvPr/>
        </p:nvSpPr>
        <p:spPr>
          <a:xfrm>
            <a:off x="218831" y="1060002"/>
            <a:ext cx="335824" cy="369332"/>
          </a:xfrm>
          <a:prstGeom prst="rect">
            <a:avLst/>
          </a:prstGeom>
          <a:noFill/>
        </p:spPr>
        <p:txBody>
          <a:bodyPr wrap="square" rtlCol="0">
            <a:spAutoFit/>
          </a:bodyPr>
          <a:lstStyle/>
          <a:p>
            <a:r>
              <a:rPr lang="en-US" b="1" dirty="0">
                <a:solidFill>
                  <a:schemeClr val="bg1"/>
                </a:solidFill>
              </a:rPr>
              <a:t>3</a:t>
            </a:r>
          </a:p>
        </p:txBody>
      </p:sp>
      <p:pic>
        <p:nvPicPr>
          <p:cNvPr id="3" name="Picture 2">
            <a:extLst>
              <a:ext uri="{FF2B5EF4-FFF2-40B4-BE49-F238E27FC236}">
                <a16:creationId xmlns:a16="http://schemas.microsoft.com/office/drawing/2014/main" id="{95223CA3-F8D2-BECE-01C7-0FDB632913A5}"/>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737591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896BE-08DF-DA08-9F95-E1609348D1AE}"/>
              </a:ext>
            </a:extLst>
          </p:cNvPr>
          <p:cNvSpPr>
            <a:spLocks noGrp="1"/>
          </p:cNvSpPr>
          <p:nvPr>
            <p:ph type="title"/>
          </p:nvPr>
        </p:nvSpPr>
        <p:spPr/>
        <p:txBody>
          <a:bodyPr/>
          <a:lstStyle/>
          <a:p>
            <a:r>
              <a:rPr lang="en-US" dirty="0"/>
              <a:t>Executive Session Purpose 1</a:t>
            </a:r>
          </a:p>
        </p:txBody>
      </p:sp>
      <p:sp>
        <p:nvSpPr>
          <p:cNvPr id="3" name="Content Placeholder 2">
            <a:extLst>
              <a:ext uri="{FF2B5EF4-FFF2-40B4-BE49-F238E27FC236}">
                <a16:creationId xmlns:a16="http://schemas.microsoft.com/office/drawing/2014/main" id="{A05122FC-68C8-E851-3807-04714CBB802E}"/>
              </a:ext>
            </a:extLst>
          </p:cNvPr>
          <p:cNvSpPr>
            <a:spLocks noGrp="1"/>
          </p:cNvSpPr>
          <p:nvPr>
            <p:ph sz="quarter" idx="1"/>
          </p:nvPr>
        </p:nvSpPr>
        <p:spPr/>
        <p:txBody>
          <a:bodyPr>
            <a:normAutofit fontScale="85000" lnSpcReduction="20000"/>
          </a:bodyPr>
          <a:lstStyle/>
          <a:p>
            <a:pPr marL="0" indent="0">
              <a:buNone/>
            </a:pPr>
            <a:r>
              <a:rPr lang="en-US" b="1" dirty="0"/>
              <a:t>“To discuss the reputation, character, physical condition or mental health, rather than professional competence, of an individual, or to discuss the discipline or dismissal of, or complaints or charges brought against, a public officer, employee, staff member or individual.”</a:t>
            </a:r>
          </a:p>
          <a:p>
            <a:r>
              <a:rPr lang="en-US" dirty="0"/>
              <a:t>Where a public body is discussing an employee evaluation, considering applicants for a position, or discussing the qualifications of any individual, these discussions should be held in open session to the extent that the discussion deals with issues </a:t>
            </a:r>
            <a:r>
              <a:rPr lang="en-US" i="1" dirty="0"/>
              <a:t>other than </a:t>
            </a:r>
            <a:r>
              <a:rPr lang="en-US" dirty="0"/>
              <a:t>the reputation, character, health, or any complaints or charges against the individual.</a:t>
            </a:r>
          </a:p>
          <a:p>
            <a:r>
              <a:rPr lang="en-US" dirty="0"/>
              <a:t>Rights of individual to be discussed in such executive session:</a:t>
            </a:r>
          </a:p>
          <a:p>
            <a:pPr lvl="1"/>
            <a:r>
              <a:rPr lang="en-US" sz="2800" dirty="0"/>
              <a:t>Notified in writing at least 48 hours prior to the executive session</a:t>
            </a:r>
          </a:p>
          <a:p>
            <a:pPr lvl="1"/>
            <a:r>
              <a:rPr lang="en-US" sz="2800" dirty="0"/>
              <a:t>Right to be present, to speak on own behalf, to have counsel/advisor present</a:t>
            </a:r>
          </a:p>
          <a:p>
            <a:pPr lvl="1"/>
            <a:r>
              <a:rPr lang="en-US" sz="2800" dirty="0"/>
              <a:t>Right to have discussion in open session</a:t>
            </a:r>
          </a:p>
        </p:txBody>
      </p:sp>
      <p:sp>
        <p:nvSpPr>
          <p:cNvPr id="4" name="Slide Number Placeholder 3">
            <a:extLst>
              <a:ext uri="{FF2B5EF4-FFF2-40B4-BE49-F238E27FC236}">
                <a16:creationId xmlns:a16="http://schemas.microsoft.com/office/drawing/2014/main" id="{EF8D8B11-FE1E-595E-CFD0-777EB095B904}"/>
              </a:ext>
            </a:extLst>
          </p:cNvPr>
          <p:cNvSpPr>
            <a:spLocks noGrp="1"/>
          </p:cNvSpPr>
          <p:nvPr>
            <p:ph type="sldNum" sz="quarter" idx="4"/>
          </p:nvPr>
        </p:nvSpPr>
        <p:spPr/>
        <p:txBody>
          <a:bodyPr/>
          <a:lstStyle/>
          <a:p>
            <a:fld id="{5DBE74A4-F090-4EA8-9076-0578A11884C1}" type="slidenum">
              <a:rPr lang="en-US" smtClean="0"/>
              <a:t>30</a:t>
            </a:fld>
            <a:endParaRPr lang="en-US" dirty="0"/>
          </a:p>
        </p:txBody>
      </p:sp>
      <p:pic>
        <p:nvPicPr>
          <p:cNvPr id="5" name="Picture 4">
            <a:extLst>
              <a:ext uri="{FF2B5EF4-FFF2-40B4-BE49-F238E27FC236}">
                <a16:creationId xmlns:a16="http://schemas.microsoft.com/office/drawing/2014/main" id="{764514F9-5159-FF44-9D03-4FD6237F406E}"/>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838565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5B067-E6CD-18C8-4922-B7D9DEAA3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EDC8E-06F7-BA6B-5670-1D3D65F5719C}"/>
              </a:ext>
            </a:extLst>
          </p:cNvPr>
          <p:cNvSpPr>
            <a:spLocks noGrp="1"/>
          </p:cNvSpPr>
          <p:nvPr>
            <p:ph type="title"/>
          </p:nvPr>
        </p:nvSpPr>
        <p:spPr/>
        <p:txBody>
          <a:bodyPr/>
          <a:lstStyle/>
          <a:p>
            <a:r>
              <a:rPr lang="en-US" dirty="0"/>
              <a:t>Executive Session Purpose 2</a:t>
            </a:r>
          </a:p>
        </p:txBody>
      </p:sp>
      <p:sp>
        <p:nvSpPr>
          <p:cNvPr id="3" name="Content Placeholder 2">
            <a:extLst>
              <a:ext uri="{FF2B5EF4-FFF2-40B4-BE49-F238E27FC236}">
                <a16:creationId xmlns:a16="http://schemas.microsoft.com/office/drawing/2014/main" id="{C4464452-D77A-5E1B-48DC-DDC977066B04}"/>
              </a:ext>
            </a:extLst>
          </p:cNvPr>
          <p:cNvSpPr>
            <a:spLocks noGrp="1"/>
          </p:cNvSpPr>
          <p:nvPr>
            <p:ph sz="quarter" idx="1"/>
          </p:nvPr>
        </p:nvSpPr>
        <p:spPr/>
        <p:txBody>
          <a:bodyPr>
            <a:normAutofit fontScale="77500" lnSpcReduction="20000"/>
          </a:bodyPr>
          <a:lstStyle/>
          <a:p>
            <a:pPr marL="0" indent="0">
              <a:buNone/>
            </a:pPr>
            <a:r>
              <a:rPr lang="en-US" b="1" dirty="0"/>
              <a:t>“To conduct strategy sessions in preparation for negotiations with nonunion personnel or to conduct collective bargaining sessions or contract negotiations with nonunion personnel.”</a:t>
            </a:r>
          </a:p>
          <a:p>
            <a:r>
              <a:rPr lang="en-US" dirty="0"/>
              <a:t>Generally, a public body must identify the specific non-union personnel or collective bargaining unit with which it is negotiating before entering into executive session. However, a public body may withhold the identity if publicly disclosing that information would compromise the purpose for which the executive session was called.</a:t>
            </a:r>
          </a:p>
          <a:p>
            <a:r>
              <a:rPr lang="en-US" i="1" dirty="0"/>
              <a:t>Individual non-union personnel</a:t>
            </a:r>
            <a:r>
              <a:rPr lang="en-US" dirty="0"/>
              <a:t>: a public body may agree on terms with individual non-union personnel in executive session, but the final vote to execute such agreements must be taken by the public body in open session. </a:t>
            </a:r>
          </a:p>
          <a:p>
            <a:r>
              <a:rPr lang="en-US" i="1" dirty="0"/>
              <a:t>Collective bargaining agreements</a:t>
            </a:r>
            <a:r>
              <a:rPr lang="en-US" dirty="0"/>
              <a:t>: a public body may approve final terms and execute a collective bargaining agreement in executive session, but it should promptly disclose the agreement in open session following its execution.</a:t>
            </a:r>
          </a:p>
          <a:p>
            <a:r>
              <a:rPr lang="en-US" i="1" dirty="0"/>
              <a:t>Collective bargaining sessions</a:t>
            </a:r>
            <a:r>
              <a:rPr lang="en-US" dirty="0"/>
              <a:t>: includes not only bargaining sessions, but also grievance hearings required by a collective bargaining agreement</a:t>
            </a:r>
          </a:p>
        </p:txBody>
      </p:sp>
      <p:sp>
        <p:nvSpPr>
          <p:cNvPr id="4" name="Slide Number Placeholder 3">
            <a:extLst>
              <a:ext uri="{FF2B5EF4-FFF2-40B4-BE49-F238E27FC236}">
                <a16:creationId xmlns:a16="http://schemas.microsoft.com/office/drawing/2014/main" id="{6C78F669-07C8-E24E-66D7-26DF33C775C2}"/>
              </a:ext>
            </a:extLst>
          </p:cNvPr>
          <p:cNvSpPr>
            <a:spLocks noGrp="1"/>
          </p:cNvSpPr>
          <p:nvPr>
            <p:ph type="sldNum" sz="quarter" idx="4"/>
          </p:nvPr>
        </p:nvSpPr>
        <p:spPr/>
        <p:txBody>
          <a:bodyPr/>
          <a:lstStyle/>
          <a:p>
            <a:fld id="{5DBE74A4-F090-4EA8-9076-0578A11884C1}" type="slidenum">
              <a:rPr lang="en-US" smtClean="0"/>
              <a:t>31</a:t>
            </a:fld>
            <a:endParaRPr lang="en-US" dirty="0"/>
          </a:p>
        </p:txBody>
      </p:sp>
      <p:pic>
        <p:nvPicPr>
          <p:cNvPr id="5" name="Picture 4">
            <a:extLst>
              <a:ext uri="{FF2B5EF4-FFF2-40B4-BE49-F238E27FC236}">
                <a16:creationId xmlns:a16="http://schemas.microsoft.com/office/drawing/2014/main" id="{CE5408AD-6593-D234-5121-C4313FFC7163}"/>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4015206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A30D4-D2EA-0795-D21D-5423D56DB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F5C64-2EE7-5645-ED27-1EBFE8E9308C}"/>
              </a:ext>
            </a:extLst>
          </p:cNvPr>
          <p:cNvSpPr>
            <a:spLocks noGrp="1"/>
          </p:cNvSpPr>
          <p:nvPr>
            <p:ph type="title"/>
          </p:nvPr>
        </p:nvSpPr>
        <p:spPr/>
        <p:txBody>
          <a:bodyPr/>
          <a:lstStyle/>
          <a:p>
            <a:r>
              <a:rPr lang="en-US" dirty="0"/>
              <a:t>Executive Session Purpose 3</a:t>
            </a:r>
          </a:p>
        </p:txBody>
      </p:sp>
      <p:sp>
        <p:nvSpPr>
          <p:cNvPr id="3" name="Content Placeholder 2">
            <a:extLst>
              <a:ext uri="{FF2B5EF4-FFF2-40B4-BE49-F238E27FC236}">
                <a16:creationId xmlns:a16="http://schemas.microsoft.com/office/drawing/2014/main" id="{EEFBC522-DA80-BEEB-0AB2-9AF081202CFA}"/>
              </a:ext>
            </a:extLst>
          </p:cNvPr>
          <p:cNvSpPr>
            <a:spLocks noGrp="1"/>
          </p:cNvSpPr>
          <p:nvPr>
            <p:ph sz="quarter" idx="1"/>
          </p:nvPr>
        </p:nvSpPr>
        <p:spPr/>
        <p:txBody>
          <a:bodyPr>
            <a:normAutofit fontScale="70000" lnSpcReduction="20000"/>
          </a:bodyPr>
          <a:lstStyle/>
          <a:p>
            <a:pPr marL="0" indent="0">
              <a:buNone/>
            </a:pPr>
            <a:r>
              <a:rPr lang="en-US" b="1" dirty="0"/>
              <a:t>“To discuss strategy with respect to collective bargaining or litigation if an open meeting may have a </a:t>
            </a:r>
            <a:r>
              <a:rPr lang="en-US" b="1" i="1" dirty="0"/>
              <a:t>detrimental effect </a:t>
            </a:r>
            <a:r>
              <a:rPr lang="en-US" b="1" dirty="0"/>
              <a:t>on the bargaining or litigating position of the public body and the chair so declares.”</a:t>
            </a:r>
          </a:p>
          <a:p>
            <a:r>
              <a:rPr lang="en-US" dirty="0"/>
              <a:t>Generally, a public body must identify the collective bargaining unit with which it is negotiating or the litigation matter it is discussing before entering into executive session. However, a public body may withhold the identity/name if publicly disclosing that information would compromise the purpose for which the executive session was called.</a:t>
            </a:r>
          </a:p>
          <a:p>
            <a:pPr lvl="1"/>
            <a:r>
              <a:rPr lang="en-US" sz="2900" dirty="0"/>
              <a:t>Chair must state on the record that having the discussion in an open session may be </a:t>
            </a:r>
            <a:r>
              <a:rPr lang="en-US" sz="2900" i="1" dirty="0"/>
              <a:t>detrimental</a:t>
            </a:r>
            <a:r>
              <a:rPr lang="en-US" sz="2900" dirty="0"/>
              <a:t> to the public body’s bargaining or litigating position.</a:t>
            </a:r>
          </a:p>
          <a:p>
            <a:r>
              <a:rPr lang="en-US" dirty="0"/>
              <a:t>Discussions re collective bargaining strategy may include discussion of proposals for wage/benefits packages or working conditions for union employees.</a:t>
            </a:r>
          </a:p>
          <a:p>
            <a:r>
              <a:rPr lang="en-US" dirty="0"/>
              <a:t>Discussions relating to </a:t>
            </a:r>
            <a:r>
              <a:rPr lang="en-US" i="1" dirty="0"/>
              <a:t>potential</a:t>
            </a:r>
            <a:r>
              <a:rPr lang="en-US" dirty="0"/>
              <a:t> litigation are not covered by this purpose unless that litigation is clearly and imminently threatened or otherwise demonstrably likely.</a:t>
            </a:r>
          </a:p>
          <a:p>
            <a:pPr lvl="1"/>
            <a:r>
              <a:rPr lang="en-US" dirty="0"/>
              <a:t>Retaining counsel does not by itself mean that litigation is imminently threatened or likely.</a:t>
            </a:r>
          </a:p>
          <a:p>
            <a:pPr lvl="1"/>
            <a:r>
              <a:rPr lang="en-US" dirty="0"/>
              <a:t>Report by, e.g., a newspaper that a person threatened to sue does not necessarily mean that litigation is imminent.</a:t>
            </a:r>
          </a:p>
        </p:txBody>
      </p:sp>
      <p:sp>
        <p:nvSpPr>
          <p:cNvPr id="4" name="Slide Number Placeholder 3">
            <a:extLst>
              <a:ext uri="{FF2B5EF4-FFF2-40B4-BE49-F238E27FC236}">
                <a16:creationId xmlns:a16="http://schemas.microsoft.com/office/drawing/2014/main" id="{6CDB95E4-6FAC-99A8-99E8-59E4A5F1AD36}"/>
              </a:ext>
            </a:extLst>
          </p:cNvPr>
          <p:cNvSpPr>
            <a:spLocks noGrp="1"/>
          </p:cNvSpPr>
          <p:nvPr>
            <p:ph type="sldNum" sz="quarter" idx="4"/>
          </p:nvPr>
        </p:nvSpPr>
        <p:spPr/>
        <p:txBody>
          <a:bodyPr/>
          <a:lstStyle/>
          <a:p>
            <a:fld id="{5DBE74A4-F090-4EA8-9076-0578A11884C1}" type="slidenum">
              <a:rPr lang="en-US" smtClean="0"/>
              <a:t>32</a:t>
            </a:fld>
            <a:endParaRPr lang="en-US" dirty="0"/>
          </a:p>
        </p:txBody>
      </p:sp>
      <p:pic>
        <p:nvPicPr>
          <p:cNvPr id="5" name="Picture 4">
            <a:extLst>
              <a:ext uri="{FF2B5EF4-FFF2-40B4-BE49-F238E27FC236}">
                <a16:creationId xmlns:a16="http://schemas.microsoft.com/office/drawing/2014/main" id="{AD8521A7-B678-FD33-7054-EDF8EE842179}"/>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34573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06284-90B8-5A16-087A-C8E0D762E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1E369-4845-0F29-76A9-97F958E6BA22}"/>
              </a:ext>
            </a:extLst>
          </p:cNvPr>
          <p:cNvSpPr>
            <a:spLocks noGrp="1"/>
          </p:cNvSpPr>
          <p:nvPr>
            <p:ph type="title"/>
          </p:nvPr>
        </p:nvSpPr>
        <p:spPr/>
        <p:txBody>
          <a:bodyPr/>
          <a:lstStyle/>
          <a:p>
            <a:r>
              <a:rPr lang="en-US" dirty="0"/>
              <a:t>Executive Session Purpose 7</a:t>
            </a:r>
          </a:p>
        </p:txBody>
      </p:sp>
      <p:sp>
        <p:nvSpPr>
          <p:cNvPr id="3" name="Content Placeholder 2">
            <a:extLst>
              <a:ext uri="{FF2B5EF4-FFF2-40B4-BE49-F238E27FC236}">
                <a16:creationId xmlns:a16="http://schemas.microsoft.com/office/drawing/2014/main" id="{307BEABC-A6E4-61EC-FAE8-FCCCFBD144A4}"/>
              </a:ext>
            </a:extLst>
          </p:cNvPr>
          <p:cNvSpPr>
            <a:spLocks noGrp="1"/>
          </p:cNvSpPr>
          <p:nvPr>
            <p:ph sz="quarter" idx="1"/>
          </p:nvPr>
        </p:nvSpPr>
        <p:spPr/>
        <p:txBody>
          <a:bodyPr>
            <a:normAutofit/>
          </a:bodyPr>
          <a:lstStyle/>
          <a:p>
            <a:pPr marL="0" indent="0">
              <a:buNone/>
            </a:pPr>
            <a:r>
              <a:rPr lang="en-US" sz="2400" b="1" dirty="0"/>
              <a:t>“To comply with, or act under the authority of, any general or special law or federal grant-in-aid requirements.”</a:t>
            </a:r>
          </a:p>
          <a:p>
            <a:r>
              <a:rPr lang="en-US" sz="2400" dirty="0"/>
              <a:t>Before convening in executive session, chair must identify specific law or federal grant-in-aid requirement that necessitates confidentiality.</a:t>
            </a:r>
          </a:p>
          <a:p>
            <a:pPr lvl="1"/>
            <a:r>
              <a:rPr lang="en-US" sz="2000" dirty="0"/>
              <a:t>For example, to convene in executive session to review and discuss the board’s response to a complaint regarding a particular school student and related litigation, the chair may state that the bases for convening in executive session are </a:t>
            </a:r>
          </a:p>
          <a:p>
            <a:pPr lvl="2"/>
            <a:r>
              <a:rPr lang="en-US" sz="2000" dirty="0"/>
              <a:t>M.G.L. c. 30A, §21(7) (Purpose 3) to discuss strategy related to an ongoing litigation matter and </a:t>
            </a:r>
          </a:p>
          <a:p>
            <a:pPr lvl="2"/>
            <a:r>
              <a:rPr lang="en-US" sz="2000" dirty="0"/>
              <a:t>M.G.L. c. 30A, §21(7) (Purpose 7), to ensure compliance with federal and state student privacy laws (20 U.S.C. §1232g; 34 CFR Part 99; 603 CMR 23.00)</a:t>
            </a:r>
          </a:p>
        </p:txBody>
      </p:sp>
      <p:sp>
        <p:nvSpPr>
          <p:cNvPr id="4" name="Slide Number Placeholder 3">
            <a:extLst>
              <a:ext uri="{FF2B5EF4-FFF2-40B4-BE49-F238E27FC236}">
                <a16:creationId xmlns:a16="http://schemas.microsoft.com/office/drawing/2014/main" id="{74F14183-185B-642D-71F3-8B1D80CB5831}"/>
              </a:ext>
            </a:extLst>
          </p:cNvPr>
          <p:cNvSpPr>
            <a:spLocks noGrp="1"/>
          </p:cNvSpPr>
          <p:nvPr>
            <p:ph type="sldNum" sz="quarter" idx="4"/>
          </p:nvPr>
        </p:nvSpPr>
        <p:spPr/>
        <p:txBody>
          <a:bodyPr/>
          <a:lstStyle/>
          <a:p>
            <a:fld id="{5DBE74A4-F090-4EA8-9076-0578A11884C1}" type="slidenum">
              <a:rPr lang="en-US" smtClean="0"/>
              <a:t>33</a:t>
            </a:fld>
            <a:endParaRPr lang="en-US" dirty="0"/>
          </a:p>
        </p:txBody>
      </p:sp>
      <p:pic>
        <p:nvPicPr>
          <p:cNvPr id="5" name="Picture 4">
            <a:extLst>
              <a:ext uri="{FF2B5EF4-FFF2-40B4-BE49-F238E27FC236}">
                <a16:creationId xmlns:a16="http://schemas.microsoft.com/office/drawing/2014/main" id="{7EBC46DA-CFA8-EBD6-4595-0A3A2329546B}"/>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703803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17F45-93DA-D856-BBCC-003B58505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11E57-B34F-F61F-023C-9BF67B108460}"/>
              </a:ext>
            </a:extLst>
          </p:cNvPr>
          <p:cNvSpPr>
            <a:spLocks noGrp="1"/>
          </p:cNvSpPr>
          <p:nvPr>
            <p:ph type="title"/>
          </p:nvPr>
        </p:nvSpPr>
        <p:spPr/>
        <p:txBody>
          <a:bodyPr/>
          <a:lstStyle/>
          <a:p>
            <a:r>
              <a:rPr lang="en-US" dirty="0"/>
              <a:t>Executive Session Purpose 8</a:t>
            </a:r>
          </a:p>
        </p:txBody>
      </p:sp>
      <p:sp>
        <p:nvSpPr>
          <p:cNvPr id="3" name="Content Placeholder 2">
            <a:extLst>
              <a:ext uri="{FF2B5EF4-FFF2-40B4-BE49-F238E27FC236}">
                <a16:creationId xmlns:a16="http://schemas.microsoft.com/office/drawing/2014/main" id="{A7CA2AA4-AF1B-AEE5-17E7-7F130BF93EE9}"/>
              </a:ext>
            </a:extLst>
          </p:cNvPr>
          <p:cNvSpPr>
            <a:spLocks noGrp="1"/>
          </p:cNvSpPr>
          <p:nvPr>
            <p:ph sz="quarter" idx="1"/>
          </p:nvPr>
        </p:nvSpPr>
        <p:spPr/>
        <p:txBody>
          <a:bodyPr>
            <a:normAutofit fontScale="70000" lnSpcReduction="20000"/>
          </a:bodyPr>
          <a:lstStyle/>
          <a:p>
            <a:pPr marL="0" indent="0">
              <a:buNone/>
            </a:pPr>
            <a:r>
              <a:rPr lang="en-US" b="1" dirty="0"/>
              <a:t>“To consider or interview applicants for employment or appointment by a preliminary screening committee if the chair declares that an open meeting will have a </a:t>
            </a:r>
            <a:r>
              <a:rPr lang="en-US" b="1" i="1" dirty="0"/>
              <a:t>detrimental effect </a:t>
            </a:r>
            <a:r>
              <a:rPr lang="en-US" b="1" dirty="0"/>
              <a:t>in obtaining qualified applicants; provided, however, that this clause shall not apply to any meeting, including meetings of a preliminary screening committee, to consider and interview applicants who have passed a prior preliminary screening”</a:t>
            </a:r>
          </a:p>
          <a:p>
            <a:pPr>
              <a:buFont typeface="Wingdings" panose="05000000000000000000" pitchFamily="2" charset="2"/>
              <a:buChar char=""/>
            </a:pPr>
            <a:r>
              <a:rPr lang="en-US" dirty="0"/>
              <a:t>Preliminary screening committee (PSC) need not contain any members of the public body, but if it does, it must contain less than a quorum.</a:t>
            </a:r>
          </a:p>
          <a:p>
            <a:r>
              <a:rPr lang="en-US" dirty="0"/>
              <a:t>PSC may perform initial work of considering (i.e., reviewing applications or resumes) and interviewing applicants in executive session.</a:t>
            </a:r>
          </a:p>
          <a:p>
            <a:r>
              <a:rPr lang="en-US" dirty="0"/>
              <a:t>Once there are finalists (at least 2 individuals to proceed to the next level of consideration), any further consideration, review, or interviewing by the PSC or public body must occur in open session. </a:t>
            </a:r>
          </a:p>
          <a:p>
            <a:pPr lvl="1"/>
            <a:r>
              <a:rPr lang="en-US" dirty="0"/>
              <a:t>PSC may not narrow the pool of candidates to a single finalist in executive session.</a:t>
            </a:r>
          </a:p>
          <a:p>
            <a:r>
              <a:rPr lang="en-US" dirty="0"/>
              <a:t>A public body is not required to create a PSC to consider or interview applicants. However, if the body chooses to conduct the review of applicants itself, it may not do so in executive session.</a:t>
            </a:r>
          </a:p>
        </p:txBody>
      </p:sp>
      <p:sp>
        <p:nvSpPr>
          <p:cNvPr id="4" name="Slide Number Placeholder 3">
            <a:extLst>
              <a:ext uri="{FF2B5EF4-FFF2-40B4-BE49-F238E27FC236}">
                <a16:creationId xmlns:a16="http://schemas.microsoft.com/office/drawing/2014/main" id="{0E33C5D3-8963-7FCD-2CEF-A73A780E3D7D}"/>
              </a:ext>
            </a:extLst>
          </p:cNvPr>
          <p:cNvSpPr>
            <a:spLocks noGrp="1"/>
          </p:cNvSpPr>
          <p:nvPr>
            <p:ph type="sldNum" sz="quarter" idx="4"/>
          </p:nvPr>
        </p:nvSpPr>
        <p:spPr/>
        <p:txBody>
          <a:bodyPr/>
          <a:lstStyle/>
          <a:p>
            <a:fld id="{5DBE74A4-F090-4EA8-9076-0578A11884C1}" type="slidenum">
              <a:rPr lang="en-US" smtClean="0"/>
              <a:t>34</a:t>
            </a:fld>
            <a:endParaRPr lang="en-US" dirty="0"/>
          </a:p>
        </p:txBody>
      </p:sp>
      <p:pic>
        <p:nvPicPr>
          <p:cNvPr id="5" name="Picture 4">
            <a:extLst>
              <a:ext uri="{FF2B5EF4-FFF2-40B4-BE49-F238E27FC236}">
                <a16:creationId xmlns:a16="http://schemas.microsoft.com/office/drawing/2014/main" id="{B6900C86-4F8B-1778-DA02-82B5979EE7CA}"/>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946835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42E78-4215-99AE-20D3-9623F30A1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BDB06B-B516-ACB3-FBF3-3F10A61E6C13}"/>
              </a:ext>
            </a:extLst>
          </p:cNvPr>
          <p:cNvSpPr>
            <a:spLocks noGrp="1"/>
          </p:cNvSpPr>
          <p:nvPr>
            <p:ph type="title"/>
          </p:nvPr>
        </p:nvSpPr>
        <p:spPr/>
        <p:txBody>
          <a:bodyPr/>
          <a:lstStyle/>
          <a:p>
            <a:r>
              <a:rPr lang="en-US" dirty="0"/>
              <a:t>Executive Session Purpose 9</a:t>
            </a:r>
          </a:p>
        </p:txBody>
      </p:sp>
      <p:sp>
        <p:nvSpPr>
          <p:cNvPr id="3" name="Content Placeholder 2">
            <a:extLst>
              <a:ext uri="{FF2B5EF4-FFF2-40B4-BE49-F238E27FC236}">
                <a16:creationId xmlns:a16="http://schemas.microsoft.com/office/drawing/2014/main" id="{B936BC2F-CD27-239B-8915-C4FAEBC69C9E}"/>
              </a:ext>
            </a:extLst>
          </p:cNvPr>
          <p:cNvSpPr>
            <a:spLocks noGrp="1"/>
          </p:cNvSpPr>
          <p:nvPr>
            <p:ph sz="quarter" idx="1"/>
          </p:nvPr>
        </p:nvSpPr>
        <p:spPr/>
        <p:txBody>
          <a:bodyPr>
            <a:normAutofit/>
          </a:bodyPr>
          <a:lstStyle/>
          <a:p>
            <a:pPr marL="0" indent="0">
              <a:buNone/>
            </a:pPr>
            <a:r>
              <a:rPr lang="en-US" sz="2400" b="1" dirty="0"/>
              <a:t>“To meet or confer with a mediator, as defined in section 23C of chapter 233, with respect to any litigation or decision on any public business within its jurisdiction involving another party, group or entity, provided that: </a:t>
            </a:r>
          </a:p>
          <a:p>
            <a:pPr marL="571500" indent="-571500">
              <a:buFont typeface="+mj-lt"/>
              <a:buAutoNum type="romanLcPeriod"/>
            </a:pPr>
            <a:r>
              <a:rPr lang="en-US" sz="2400" dirty="0"/>
              <a:t>any decision to participate in mediation shall be made in an open session and the parties, issues involved and purpose of the mediation shall be disclosed; and</a:t>
            </a:r>
          </a:p>
          <a:p>
            <a:pPr marL="571500" indent="-571500">
              <a:buFont typeface="+mj-lt"/>
              <a:buAutoNum type="romanLcPeriod"/>
            </a:pPr>
            <a:r>
              <a:rPr lang="en-US" sz="2400" dirty="0"/>
              <a:t>no action shall be taken by any public body with respect to those issues which are the subject of the mediation without deliberation and approval for such action at an open session.”</a:t>
            </a:r>
          </a:p>
        </p:txBody>
      </p:sp>
      <p:sp>
        <p:nvSpPr>
          <p:cNvPr id="4" name="Slide Number Placeholder 3">
            <a:extLst>
              <a:ext uri="{FF2B5EF4-FFF2-40B4-BE49-F238E27FC236}">
                <a16:creationId xmlns:a16="http://schemas.microsoft.com/office/drawing/2014/main" id="{0937BFA1-30E4-987D-963D-844A012B5DC7}"/>
              </a:ext>
            </a:extLst>
          </p:cNvPr>
          <p:cNvSpPr>
            <a:spLocks noGrp="1"/>
          </p:cNvSpPr>
          <p:nvPr>
            <p:ph type="sldNum" sz="quarter" idx="4"/>
          </p:nvPr>
        </p:nvSpPr>
        <p:spPr/>
        <p:txBody>
          <a:bodyPr/>
          <a:lstStyle/>
          <a:p>
            <a:fld id="{5DBE74A4-F090-4EA8-9076-0578A11884C1}" type="slidenum">
              <a:rPr lang="en-US" smtClean="0"/>
              <a:t>35</a:t>
            </a:fld>
            <a:endParaRPr lang="en-US" dirty="0"/>
          </a:p>
        </p:txBody>
      </p:sp>
      <p:pic>
        <p:nvPicPr>
          <p:cNvPr id="5" name="Picture 4">
            <a:extLst>
              <a:ext uri="{FF2B5EF4-FFF2-40B4-BE49-F238E27FC236}">
                <a16:creationId xmlns:a16="http://schemas.microsoft.com/office/drawing/2014/main" id="{8DE77B6D-70D0-D122-B43D-760913834D0C}"/>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975446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2BBF1-8DBB-5D6C-B346-988E575CAC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7F4F3-05B4-13A5-B7EA-B0539FD49E95}"/>
              </a:ext>
            </a:extLst>
          </p:cNvPr>
          <p:cNvSpPr>
            <a:spLocks noGrp="1"/>
          </p:cNvSpPr>
          <p:nvPr>
            <p:ph type="title"/>
          </p:nvPr>
        </p:nvSpPr>
        <p:spPr/>
        <p:txBody>
          <a:bodyPr/>
          <a:lstStyle/>
          <a:p>
            <a:r>
              <a:rPr lang="en-US" dirty="0"/>
              <a:t>Open Meeting Law: Violations</a:t>
            </a:r>
          </a:p>
        </p:txBody>
      </p:sp>
      <p:sp>
        <p:nvSpPr>
          <p:cNvPr id="3" name="Content Placeholder 2">
            <a:extLst>
              <a:ext uri="{FF2B5EF4-FFF2-40B4-BE49-F238E27FC236}">
                <a16:creationId xmlns:a16="http://schemas.microsoft.com/office/drawing/2014/main" id="{46759415-B826-2C55-32DC-9415D38DAAFE}"/>
              </a:ext>
            </a:extLst>
          </p:cNvPr>
          <p:cNvSpPr>
            <a:spLocks noGrp="1"/>
          </p:cNvSpPr>
          <p:nvPr>
            <p:ph sz="quarter" idx="1"/>
          </p:nvPr>
        </p:nvSpPr>
        <p:spPr>
          <a:xfrm>
            <a:off x="816864" y="1335023"/>
            <a:ext cx="10871200" cy="4935147"/>
          </a:xfrm>
        </p:spPr>
        <p:txBody>
          <a:bodyPr>
            <a:normAutofit/>
          </a:bodyPr>
          <a:lstStyle/>
          <a:p>
            <a:r>
              <a:rPr lang="en-US" sz="2800" dirty="0"/>
              <a:t>OML Complaints</a:t>
            </a:r>
          </a:p>
          <a:p>
            <a:pPr lvl="1"/>
            <a:r>
              <a:rPr lang="en-US" sz="2400" dirty="0"/>
              <a:t>To be filed by complainant with the public body within 30 days of violation</a:t>
            </a:r>
          </a:p>
          <a:p>
            <a:pPr lvl="1"/>
            <a:r>
              <a:rPr lang="en-US" sz="2400" dirty="0"/>
              <a:t>Public body has 14 business days to review, take remedial action as appropriate, and respond to complainant, notifying AGO</a:t>
            </a:r>
          </a:p>
          <a:p>
            <a:pPr lvl="1"/>
            <a:r>
              <a:rPr lang="en-US" sz="2400" dirty="0"/>
              <a:t>Complainant can request AGO review between 30-90 days from violation</a:t>
            </a:r>
          </a:p>
          <a:p>
            <a:r>
              <a:rPr lang="en-US" sz="2800" dirty="0"/>
              <a:t>Penalties from AGO</a:t>
            </a:r>
          </a:p>
          <a:p>
            <a:pPr lvl="1"/>
            <a:r>
              <a:rPr lang="en-US" sz="2400" dirty="0"/>
              <a:t>Civil penalty of up to $1,000 for each “intentional violation”</a:t>
            </a:r>
          </a:p>
          <a:p>
            <a:pPr lvl="1"/>
            <a:r>
              <a:rPr lang="en-US" sz="2400" dirty="0"/>
              <a:t>Nullify any action taken in violation of the OML, reinstate employee</a:t>
            </a:r>
          </a:p>
          <a:p>
            <a:pPr lvl="1"/>
            <a:r>
              <a:rPr lang="en-US" sz="2400" dirty="0"/>
              <a:t>Compel compliance, training, release of materials, etc.</a:t>
            </a:r>
          </a:p>
          <a:p>
            <a:r>
              <a:rPr lang="en-US" sz="2800" dirty="0"/>
              <a:t>Threats to charter</a:t>
            </a:r>
          </a:p>
          <a:p>
            <a:pPr lvl="1"/>
            <a:endParaRPr lang="en-US" sz="2400" dirty="0"/>
          </a:p>
        </p:txBody>
      </p:sp>
      <p:sp>
        <p:nvSpPr>
          <p:cNvPr id="4" name="Slide Number Placeholder 3">
            <a:extLst>
              <a:ext uri="{FF2B5EF4-FFF2-40B4-BE49-F238E27FC236}">
                <a16:creationId xmlns:a16="http://schemas.microsoft.com/office/drawing/2014/main" id="{EDA57100-7962-28F3-806B-18D79AE446A6}"/>
              </a:ext>
            </a:extLst>
          </p:cNvPr>
          <p:cNvSpPr>
            <a:spLocks noGrp="1"/>
          </p:cNvSpPr>
          <p:nvPr>
            <p:ph type="sldNum" sz="quarter" idx="4"/>
          </p:nvPr>
        </p:nvSpPr>
        <p:spPr/>
        <p:txBody>
          <a:bodyPr/>
          <a:lstStyle/>
          <a:p>
            <a:fld id="{5DBE74A4-F090-4EA8-9076-0578A11884C1}" type="slidenum">
              <a:rPr lang="en-US" smtClean="0"/>
              <a:t>36</a:t>
            </a:fld>
            <a:endParaRPr lang="en-US" dirty="0"/>
          </a:p>
        </p:txBody>
      </p:sp>
      <p:pic>
        <p:nvPicPr>
          <p:cNvPr id="5" name="Picture 4">
            <a:extLst>
              <a:ext uri="{FF2B5EF4-FFF2-40B4-BE49-F238E27FC236}">
                <a16:creationId xmlns:a16="http://schemas.microsoft.com/office/drawing/2014/main" id="{6392C3B2-63E5-0A79-859C-38597D773A32}"/>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1426847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AD0D5-7B1C-0FDF-6F66-AFD6D0AFBA61}"/>
              </a:ext>
            </a:extLst>
          </p:cNvPr>
          <p:cNvSpPr>
            <a:spLocks noGrp="1"/>
          </p:cNvSpPr>
          <p:nvPr>
            <p:ph type="title"/>
          </p:nvPr>
        </p:nvSpPr>
        <p:spPr/>
        <p:txBody>
          <a:bodyPr/>
          <a:lstStyle/>
          <a:p>
            <a:r>
              <a:rPr lang="en-US" dirty="0"/>
              <a:t>Board Complaints</a:t>
            </a:r>
          </a:p>
        </p:txBody>
      </p:sp>
      <p:sp>
        <p:nvSpPr>
          <p:cNvPr id="3" name="Content Placeholder 2">
            <a:extLst>
              <a:ext uri="{FF2B5EF4-FFF2-40B4-BE49-F238E27FC236}">
                <a16:creationId xmlns:a16="http://schemas.microsoft.com/office/drawing/2014/main" id="{A6914655-006A-AE87-6908-3F3ED666EB97}"/>
              </a:ext>
            </a:extLst>
          </p:cNvPr>
          <p:cNvSpPr>
            <a:spLocks noGrp="1"/>
          </p:cNvSpPr>
          <p:nvPr>
            <p:ph sz="quarter" idx="1"/>
          </p:nvPr>
        </p:nvSpPr>
        <p:spPr/>
        <p:txBody>
          <a:bodyPr>
            <a:normAutofit fontScale="92500" lnSpcReduction="20000"/>
          </a:bodyPr>
          <a:lstStyle/>
          <a:p>
            <a:pPr marL="480060" indent="-342900" algn="just">
              <a:buFont typeface="Wingdings" panose="05000000000000000000" pitchFamily="2" charset="2"/>
              <a:buChar char="¨"/>
            </a:pPr>
            <a:r>
              <a:rPr lang="en-US" sz="2300" dirty="0">
                <a:latin typeface="Tw Cen MT (Body)"/>
                <a:cs typeface="Arial" panose="020B0604020202020204" pitchFamily="34" charset="0"/>
              </a:rPr>
              <a:t>Anyone who believes charter school is in violation of charter school statute (M.G.L. c. 71, § 89) or regulations (603 CMR 1.00) may file a complaint with the charter school board.</a:t>
            </a:r>
          </a:p>
          <a:p>
            <a:pPr marL="480060" indent="-342900" algn="just">
              <a:buFont typeface="Wingdings" panose="05000000000000000000" pitchFamily="2" charset="2"/>
              <a:buChar char="¨"/>
            </a:pPr>
            <a:r>
              <a:rPr lang="en-US" sz="2300" dirty="0">
                <a:latin typeface="Tw Cen MT (Body)"/>
                <a:cs typeface="Arial" panose="020B0604020202020204" pitchFamily="34" charset="0"/>
              </a:rPr>
              <a:t>Board shall investigate the complaint, and the charter school and specific individuals involved are expected to cooperate fully.</a:t>
            </a:r>
          </a:p>
          <a:p>
            <a:pPr marL="480060" indent="-342900" algn="just">
              <a:buFont typeface="Wingdings" panose="05000000000000000000" pitchFamily="2" charset="2"/>
              <a:buChar char="¨"/>
            </a:pPr>
            <a:r>
              <a:rPr lang="en-US" sz="2300" dirty="0">
                <a:latin typeface="Tw Cen MT (Body)"/>
                <a:cs typeface="Arial" panose="020B0604020202020204" pitchFamily="34" charset="0"/>
              </a:rPr>
              <a:t>Board must respond in writing no later than 45 days from receipt of complaint</a:t>
            </a:r>
          </a:p>
          <a:p>
            <a:pPr marL="480060" indent="-342900" algn="just">
              <a:buFont typeface="Wingdings" panose="05000000000000000000" pitchFamily="2" charset="2"/>
              <a:buChar char="¨"/>
            </a:pPr>
            <a:r>
              <a:rPr lang="en-US" sz="2300" dirty="0">
                <a:latin typeface="Tw Cen MT (Body)"/>
              </a:rPr>
              <a:t>A complaining party who believes a complaint pursuant to 603 CMR 1.09(1) has not been adequately addressed by the charter school board may submit the complaint in writing to the Commissioner of DESE, who shall investigate such complaint and make a written response.</a:t>
            </a:r>
          </a:p>
          <a:p>
            <a:pPr marL="480060" indent="-342900" algn="just">
              <a:buFont typeface="Wingdings" panose="05000000000000000000" pitchFamily="2" charset="2"/>
              <a:buChar char="¨"/>
            </a:pPr>
            <a:r>
              <a:rPr lang="en-US" sz="2300" dirty="0">
                <a:latin typeface="Tw Cen MT (Body)"/>
              </a:rPr>
              <a:t>In the event the charter school is found in violation of M.G.L. c. 71, § 89, or 603 CMR 1.00, the Commissioner or Board may take such action deemed appropriate including, but not limited to, suspension or revocation of the charter, or referral of the matter to the District Attorney, the AGO, or other appropriate agencies for action.</a:t>
            </a:r>
          </a:p>
          <a:p>
            <a:pPr marL="480060" indent="-342900" algn="just">
              <a:buFont typeface="Wingdings" panose="05000000000000000000" pitchFamily="2" charset="2"/>
              <a:buChar char="¨"/>
            </a:pPr>
            <a:r>
              <a:rPr lang="en-US" sz="2300" dirty="0">
                <a:latin typeface="Tw Cen MT (Body)"/>
                <a:cs typeface="Arial" panose="020B0604020202020204" pitchFamily="34" charset="0"/>
              </a:rPr>
              <a:t>Procedures for bringing complaints to the board and for the board to respond shall be included in the bylaws.</a:t>
            </a:r>
          </a:p>
          <a:p>
            <a:endParaRPr lang="en-US" dirty="0"/>
          </a:p>
        </p:txBody>
      </p:sp>
      <p:sp>
        <p:nvSpPr>
          <p:cNvPr id="4" name="Slide Number Placeholder 3">
            <a:extLst>
              <a:ext uri="{FF2B5EF4-FFF2-40B4-BE49-F238E27FC236}">
                <a16:creationId xmlns:a16="http://schemas.microsoft.com/office/drawing/2014/main" id="{C39C1EAB-E6CF-480B-9CF2-DD2859F7AD10}"/>
              </a:ext>
            </a:extLst>
          </p:cNvPr>
          <p:cNvSpPr>
            <a:spLocks noGrp="1"/>
          </p:cNvSpPr>
          <p:nvPr>
            <p:ph type="sldNum" sz="quarter" idx="4"/>
          </p:nvPr>
        </p:nvSpPr>
        <p:spPr/>
        <p:txBody>
          <a:bodyPr/>
          <a:lstStyle/>
          <a:p>
            <a:fld id="{5DBE74A4-F090-4EA8-9076-0578A11884C1}" type="slidenum">
              <a:rPr lang="en-US" smtClean="0"/>
              <a:t>37</a:t>
            </a:fld>
            <a:endParaRPr lang="en-US" dirty="0"/>
          </a:p>
        </p:txBody>
      </p:sp>
      <p:pic>
        <p:nvPicPr>
          <p:cNvPr id="5" name="Picture 4">
            <a:extLst>
              <a:ext uri="{FF2B5EF4-FFF2-40B4-BE49-F238E27FC236}">
                <a16:creationId xmlns:a16="http://schemas.microsoft.com/office/drawing/2014/main" id="{703CC5B5-8CCC-B27E-E442-0B799A60C801}"/>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025988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D70AC-8E80-EF42-D065-00C6A64C9B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36A96-7D53-ABA5-950A-3432814350E4}"/>
              </a:ext>
            </a:extLst>
          </p:cNvPr>
          <p:cNvSpPr>
            <a:spLocks noGrp="1"/>
          </p:cNvSpPr>
          <p:nvPr>
            <p:ph type="title"/>
          </p:nvPr>
        </p:nvSpPr>
        <p:spPr/>
        <p:txBody>
          <a:bodyPr/>
          <a:lstStyle/>
          <a:p>
            <a:r>
              <a:rPr lang="en-US" dirty="0"/>
              <a:t>Board Complaints</a:t>
            </a:r>
          </a:p>
        </p:txBody>
      </p:sp>
      <p:sp>
        <p:nvSpPr>
          <p:cNvPr id="3" name="Content Placeholder 2">
            <a:extLst>
              <a:ext uri="{FF2B5EF4-FFF2-40B4-BE49-F238E27FC236}">
                <a16:creationId xmlns:a16="http://schemas.microsoft.com/office/drawing/2014/main" id="{35ED7EFC-345E-B7DD-1A58-BD68F6F0B5B8}"/>
              </a:ext>
            </a:extLst>
          </p:cNvPr>
          <p:cNvSpPr>
            <a:spLocks noGrp="1"/>
          </p:cNvSpPr>
          <p:nvPr>
            <p:ph sz="quarter" idx="1"/>
          </p:nvPr>
        </p:nvSpPr>
        <p:spPr/>
        <p:txBody>
          <a:bodyPr>
            <a:normAutofit fontScale="85000" lnSpcReduction="20000"/>
          </a:bodyPr>
          <a:lstStyle/>
          <a:p>
            <a:pPr lvl="0"/>
            <a:r>
              <a:rPr lang="en-US" sz="3200" dirty="0"/>
              <a:t>Board should review complaint in open session unless one of the executive session purposes applies (i.e., complaints about school staff that might fall under Purpose 1)</a:t>
            </a:r>
          </a:p>
          <a:p>
            <a:pPr lvl="1"/>
            <a:r>
              <a:rPr lang="en-US" sz="2800" dirty="0"/>
              <a:t>Designate a Trustee to investigate and report back to the Board.</a:t>
            </a:r>
          </a:p>
          <a:p>
            <a:pPr lvl="2"/>
            <a:r>
              <a:rPr lang="en-US" sz="2400" dirty="0"/>
              <a:t>Consider whether designee should work with school’s counsel to conduct investigation or whether to retain a third-party investigator.</a:t>
            </a:r>
          </a:p>
          <a:p>
            <a:pPr lvl="1"/>
            <a:r>
              <a:rPr lang="en-US" sz="2800" dirty="0"/>
              <a:t>Board should consider investigation findings and designate a Trustee to work with counsel to respond to Complainant within the 45 days.</a:t>
            </a:r>
          </a:p>
          <a:p>
            <a:pPr lvl="1"/>
            <a:r>
              <a:rPr lang="en-US" sz="2800" dirty="0"/>
              <a:t>Be mindful of timing! May need 2 board meetings within the 45 days. Try to convene as soon as possible after the initial complaint comes in.</a:t>
            </a:r>
          </a:p>
          <a:p>
            <a:r>
              <a:rPr lang="en-US" sz="3200" dirty="0"/>
              <a:t>Depending on the investigation findings, there may be additional follow-up actions that school needs to take, such as reporting to DESE.</a:t>
            </a:r>
            <a:endParaRPr lang="en-US" dirty="0"/>
          </a:p>
        </p:txBody>
      </p:sp>
      <p:sp>
        <p:nvSpPr>
          <p:cNvPr id="4" name="Slide Number Placeholder 3">
            <a:extLst>
              <a:ext uri="{FF2B5EF4-FFF2-40B4-BE49-F238E27FC236}">
                <a16:creationId xmlns:a16="http://schemas.microsoft.com/office/drawing/2014/main" id="{5BD3E694-6AB3-CB34-6F88-71A53C20DB13}"/>
              </a:ext>
            </a:extLst>
          </p:cNvPr>
          <p:cNvSpPr>
            <a:spLocks noGrp="1"/>
          </p:cNvSpPr>
          <p:nvPr>
            <p:ph type="sldNum" sz="quarter" idx="4"/>
          </p:nvPr>
        </p:nvSpPr>
        <p:spPr/>
        <p:txBody>
          <a:bodyPr/>
          <a:lstStyle/>
          <a:p>
            <a:fld id="{5DBE74A4-F090-4EA8-9076-0578A11884C1}" type="slidenum">
              <a:rPr lang="en-US" smtClean="0"/>
              <a:t>38</a:t>
            </a:fld>
            <a:endParaRPr lang="en-US" dirty="0"/>
          </a:p>
        </p:txBody>
      </p:sp>
      <p:pic>
        <p:nvPicPr>
          <p:cNvPr id="5" name="Picture 4">
            <a:extLst>
              <a:ext uri="{FF2B5EF4-FFF2-40B4-BE49-F238E27FC236}">
                <a16:creationId xmlns:a16="http://schemas.microsoft.com/office/drawing/2014/main" id="{2FD9993B-1F5C-EA0F-EDA1-AF1D048736A3}"/>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861028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53606-E688-9EB9-7E8C-CC61C5A477F3}"/>
              </a:ext>
            </a:extLst>
          </p:cNvPr>
          <p:cNvSpPr>
            <a:spLocks noGrp="1"/>
          </p:cNvSpPr>
          <p:nvPr>
            <p:ph type="title"/>
          </p:nvPr>
        </p:nvSpPr>
        <p:spPr/>
        <p:txBody>
          <a:bodyPr/>
          <a:lstStyle/>
          <a:p>
            <a:r>
              <a:rPr lang="en-US" dirty="0"/>
              <a:t>Mission Affiliated Nonprofits – Why have one</a:t>
            </a:r>
          </a:p>
        </p:txBody>
      </p:sp>
      <p:sp>
        <p:nvSpPr>
          <p:cNvPr id="3" name="Content Placeholder 2">
            <a:extLst>
              <a:ext uri="{FF2B5EF4-FFF2-40B4-BE49-F238E27FC236}">
                <a16:creationId xmlns:a16="http://schemas.microsoft.com/office/drawing/2014/main" id="{12AC7C6B-C71A-B496-5734-CE6DB02EBCB6}"/>
              </a:ext>
            </a:extLst>
          </p:cNvPr>
          <p:cNvSpPr>
            <a:spLocks noGrp="1"/>
          </p:cNvSpPr>
          <p:nvPr>
            <p:ph sz="quarter" idx="1"/>
          </p:nvPr>
        </p:nvSpPr>
        <p:spPr/>
        <p:txBody>
          <a:bodyPr>
            <a:normAutofit/>
          </a:bodyPr>
          <a:lstStyle/>
          <a:p>
            <a:r>
              <a:rPr lang="en-US" dirty="0"/>
              <a:t>Why have a mission-affiliated nonprofit?</a:t>
            </a:r>
          </a:p>
          <a:p>
            <a:pPr lvl="1"/>
            <a:r>
              <a:rPr lang="en-US" dirty="0"/>
              <a:t>Fundraising</a:t>
            </a:r>
          </a:p>
          <a:p>
            <a:pPr lvl="2"/>
            <a:r>
              <a:rPr lang="en-US" dirty="0"/>
              <a:t>Contributions to government entities are deductible if made “for exclusively public purposes.” IRC 170(c)(1).</a:t>
            </a:r>
          </a:p>
          <a:p>
            <a:pPr lvl="2"/>
            <a:r>
              <a:rPr lang="en-US" dirty="0"/>
              <a:t>Private foundation instrument limitations</a:t>
            </a:r>
          </a:p>
          <a:p>
            <a:pPr lvl="1"/>
            <a:r>
              <a:rPr lang="en-US" dirty="0"/>
              <a:t>Loss of charter – “Upon the revocation, non-renewal, or voluntary return of a Commonwealth charter, title to all of the property of the charter school shall immediately vest in the Commonwealth. . .” 603 CMR 1.12(7).</a:t>
            </a:r>
            <a:endParaRPr lang="en-US" sz="2900" dirty="0"/>
          </a:p>
          <a:p>
            <a:pPr lvl="1"/>
            <a:r>
              <a:rPr lang="en-US" sz="2600" dirty="0"/>
              <a:t>New markets tax credit financing - available to corporations in low-income census tracts; not available to charter schools</a:t>
            </a:r>
          </a:p>
          <a:p>
            <a:pPr lvl="2"/>
            <a:endParaRPr lang="en-US" dirty="0"/>
          </a:p>
        </p:txBody>
      </p:sp>
      <p:sp>
        <p:nvSpPr>
          <p:cNvPr id="4" name="Slide Number Placeholder 3">
            <a:extLst>
              <a:ext uri="{FF2B5EF4-FFF2-40B4-BE49-F238E27FC236}">
                <a16:creationId xmlns:a16="http://schemas.microsoft.com/office/drawing/2014/main" id="{7D0DEB50-9636-58E3-50A3-3E471927F34C}"/>
              </a:ext>
            </a:extLst>
          </p:cNvPr>
          <p:cNvSpPr>
            <a:spLocks noGrp="1"/>
          </p:cNvSpPr>
          <p:nvPr>
            <p:ph type="sldNum" sz="quarter" idx="4"/>
          </p:nvPr>
        </p:nvSpPr>
        <p:spPr/>
        <p:txBody>
          <a:bodyPr/>
          <a:lstStyle/>
          <a:p>
            <a:fld id="{5DBE74A4-F090-4EA8-9076-0578A11884C1}" type="slidenum">
              <a:rPr lang="en-US" smtClean="0"/>
              <a:t>39</a:t>
            </a:fld>
            <a:endParaRPr lang="en-US" dirty="0"/>
          </a:p>
        </p:txBody>
      </p:sp>
      <p:pic>
        <p:nvPicPr>
          <p:cNvPr id="5" name="Picture 4">
            <a:extLst>
              <a:ext uri="{FF2B5EF4-FFF2-40B4-BE49-F238E27FC236}">
                <a16:creationId xmlns:a16="http://schemas.microsoft.com/office/drawing/2014/main" id="{1C281696-7C9E-4773-FF61-83D99BFD9165}"/>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29786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10150-AD7D-08B6-434F-F1C236E03B75}"/>
              </a:ext>
            </a:extLst>
          </p:cNvPr>
          <p:cNvSpPr>
            <a:spLocks noGrp="1"/>
          </p:cNvSpPr>
          <p:nvPr>
            <p:ph type="title"/>
          </p:nvPr>
        </p:nvSpPr>
        <p:spPr/>
        <p:txBody>
          <a:bodyPr>
            <a:normAutofit fontScale="90000"/>
          </a:bodyPr>
          <a:lstStyle/>
          <a:p>
            <a:r>
              <a:rPr lang="en-US" dirty="0"/>
              <a:t>Board Composition, Responsibilities and Structure</a:t>
            </a:r>
          </a:p>
        </p:txBody>
      </p:sp>
      <p:sp>
        <p:nvSpPr>
          <p:cNvPr id="3" name="Content Placeholder 2">
            <a:extLst>
              <a:ext uri="{FF2B5EF4-FFF2-40B4-BE49-F238E27FC236}">
                <a16:creationId xmlns:a16="http://schemas.microsoft.com/office/drawing/2014/main" id="{0D83E27A-070F-1104-8128-40458897B24B}"/>
              </a:ext>
            </a:extLst>
          </p:cNvPr>
          <p:cNvSpPr>
            <a:spLocks noGrp="1"/>
          </p:cNvSpPr>
          <p:nvPr>
            <p:ph sz="quarter" idx="1"/>
          </p:nvPr>
        </p:nvSpPr>
        <p:spPr/>
        <p:txBody>
          <a:bodyPr>
            <a:normAutofit fontScale="92500" lnSpcReduction="10000"/>
          </a:bodyPr>
          <a:lstStyle/>
          <a:p>
            <a:r>
              <a:rPr lang="en-US" dirty="0"/>
              <a:t>Board Composition</a:t>
            </a:r>
          </a:p>
          <a:p>
            <a:pPr lvl="1"/>
            <a:r>
              <a:rPr lang="en-US" dirty="0"/>
              <a:t>Considerations</a:t>
            </a:r>
          </a:p>
          <a:p>
            <a:pPr lvl="1"/>
            <a:r>
              <a:rPr lang="en-US" dirty="0"/>
              <a:t>Pool of Candidates</a:t>
            </a:r>
          </a:p>
          <a:p>
            <a:r>
              <a:rPr lang="en-US" dirty="0"/>
              <a:t>Board Responsibilities</a:t>
            </a:r>
          </a:p>
          <a:p>
            <a:pPr lvl="1"/>
            <a:r>
              <a:rPr lang="en-US" dirty="0"/>
              <a:t>Public Agents</a:t>
            </a:r>
          </a:p>
          <a:p>
            <a:pPr lvl="1"/>
            <a:r>
              <a:rPr lang="en-US" dirty="0"/>
              <a:t>Key Functions</a:t>
            </a:r>
          </a:p>
          <a:p>
            <a:pPr lvl="1"/>
            <a:r>
              <a:rPr lang="en-US" dirty="0"/>
              <a:t>Fiduciary Duties</a:t>
            </a:r>
          </a:p>
          <a:p>
            <a:r>
              <a:rPr lang="en-US" dirty="0"/>
              <a:t>Board Performance Tools</a:t>
            </a:r>
          </a:p>
          <a:p>
            <a:r>
              <a:rPr lang="en-US" dirty="0"/>
              <a:t>Board Improvement Initiatives </a:t>
            </a:r>
          </a:p>
          <a:p>
            <a:r>
              <a:rPr lang="en-US" dirty="0"/>
              <a:t>Committee Structure</a:t>
            </a:r>
          </a:p>
        </p:txBody>
      </p:sp>
      <p:sp>
        <p:nvSpPr>
          <p:cNvPr id="5" name="Slide Number Placeholder 4">
            <a:extLst>
              <a:ext uri="{FF2B5EF4-FFF2-40B4-BE49-F238E27FC236}">
                <a16:creationId xmlns:a16="http://schemas.microsoft.com/office/drawing/2014/main" id="{DA348035-5A91-7C02-EE2A-8ECEA28A4210}"/>
              </a:ext>
            </a:extLst>
          </p:cNvPr>
          <p:cNvSpPr>
            <a:spLocks noGrp="1"/>
          </p:cNvSpPr>
          <p:nvPr>
            <p:ph type="sldNum" sz="quarter" idx="16"/>
          </p:nvPr>
        </p:nvSpPr>
        <p:spPr/>
        <p:txBody>
          <a:bodyPr/>
          <a:lstStyle/>
          <a:p>
            <a:fld id="{5DBE74A4-F090-4EA8-9076-0578A11884C1}" type="slidenum">
              <a:rPr lang="en-US" smtClean="0"/>
              <a:t>4</a:t>
            </a:fld>
            <a:endParaRPr lang="en-US" dirty="0"/>
          </a:p>
        </p:txBody>
      </p:sp>
      <p:pic>
        <p:nvPicPr>
          <p:cNvPr id="4" name="Picture 3">
            <a:extLst>
              <a:ext uri="{FF2B5EF4-FFF2-40B4-BE49-F238E27FC236}">
                <a16:creationId xmlns:a16="http://schemas.microsoft.com/office/drawing/2014/main" id="{211162E8-ADB5-172F-0D89-5EBAC351C566}"/>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4086913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81727-9015-41EF-78AA-77E7B327D3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23FDC6-1F45-2EE8-89A7-6A64E02EF556}"/>
              </a:ext>
            </a:extLst>
          </p:cNvPr>
          <p:cNvSpPr>
            <a:spLocks noGrp="1"/>
          </p:cNvSpPr>
          <p:nvPr>
            <p:ph type="title"/>
          </p:nvPr>
        </p:nvSpPr>
        <p:spPr/>
        <p:txBody>
          <a:bodyPr/>
          <a:lstStyle/>
          <a:p>
            <a:r>
              <a:rPr lang="en-US" dirty="0"/>
              <a:t>Mission Affiliated Nonprofits – Why have one</a:t>
            </a:r>
          </a:p>
        </p:txBody>
      </p:sp>
      <p:sp>
        <p:nvSpPr>
          <p:cNvPr id="3" name="Content Placeholder 2">
            <a:extLst>
              <a:ext uri="{FF2B5EF4-FFF2-40B4-BE49-F238E27FC236}">
                <a16:creationId xmlns:a16="http://schemas.microsoft.com/office/drawing/2014/main" id="{53C0F6FC-3D7B-BAF9-322A-58DAF876CE18}"/>
              </a:ext>
            </a:extLst>
          </p:cNvPr>
          <p:cNvSpPr>
            <a:spLocks noGrp="1"/>
          </p:cNvSpPr>
          <p:nvPr>
            <p:ph sz="quarter" idx="1"/>
          </p:nvPr>
        </p:nvSpPr>
        <p:spPr/>
        <p:txBody>
          <a:bodyPr>
            <a:normAutofit/>
          </a:bodyPr>
          <a:lstStyle/>
          <a:p>
            <a:pPr lvl="1"/>
            <a:r>
              <a:rPr lang="en-US" dirty="0"/>
              <a:t>Designer selection, public procurement, prevailing wage considerations – if private</a:t>
            </a:r>
          </a:p>
          <a:p>
            <a:pPr lvl="1"/>
            <a:r>
              <a:rPr lang="en-US" dirty="0"/>
              <a:t>Non-charter public school activities</a:t>
            </a:r>
          </a:p>
          <a:p>
            <a:pPr lvl="2"/>
            <a:r>
              <a:rPr lang="en-US" dirty="0"/>
              <a:t>College scholarships for alumni</a:t>
            </a:r>
          </a:p>
          <a:p>
            <a:pPr lvl="2"/>
            <a:r>
              <a:rPr lang="en-US" dirty="0"/>
              <a:t>Non-charter public school management</a:t>
            </a:r>
          </a:p>
          <a:p>
            <a:pPr lvl="2"/>
            <a:r>
              <a:rPr lang="en-US" dirty="0"/>
              <a:t>Teacher training activities</a:t>
            </a:r>
          </a:p>
          <a:p>
            <a:pPr lvl="2"/>
            <a:endParaRPr lang="en-US" dirty="0"/>
          </a:p>
          <a:p>
            <a:pPr lvl="2"/>
            <a:endParaRPr lang="en-US" dirty="0"/>
          </a:p>
        </p:txBody>
      </p:sp>
      <p:sp>
        <p:nvSpPr>
          <p:cNvPr id="4" name="Slide Number Placeholder 3">
            <a:extLst>
              <a:ext uri="{FF2B5EF4-FFF2-40B4-BE49-F238E27FC236}">
                <a16:creationId xmlns:a16="http://schemas.microsoft.com/office/drawing/2014/main" id="{685CC41B-A588-6E8D-2580-53E8981623C3}"/>
              </a:ext>
            </a:extLst>
          </p:cNvPr>
          <p:cNvSpPr>
            <a:spLocks noGrp="1"/>
          </p:cNvSpPr>
          <p:nvPr>
            <p:ph type="sldNum" sz="quarter" idx="4"/>
          </p:nvPr>
        </p:nvSpPr>
        <p:spPr/>
        <p:txBody>
          <a:bodyPr/>
          <a:lstStyle/>
          <a:p>
            <a:fld id="{5DBE74A4-F090-4EA8-9076-0578A11884C1}" type="slidenum">
              <a:rPr lang="en-US" smtClean="0"/>
              <a:t>40</a:t>
            </a:fld>
            <a:endParaRPr lang="en-US" dirty="0"/>
          </a:p>
        </p:txBody>
      </p:sp>
      <p:pic>
        <p:nvPicPr>
          <p:cNvPr id="5" name="Picture 4">
            <a:extLst>
              <a:ext uri="{FF2B5EF4-FFF2-40B4-BE49-F238E27FC236}">
                <a16:creationId xmlns:a16="http://schemas.microsoft.com/office/drawing/2014/main" id="{D40C754D-75C1-4335-23F2-9989EB612471}"/>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563401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225C1-E4F3-FD4D-97A8-953E85C97541}"/>
              </a:ext>
            </a:extLst>
          </p:cNvPr>
          <p:cNvSpPr>
            <a:spLocks noGrp="1"/>
          </p:cNvSpPr>
          <p:nvPr>
            <p:ph type="title"/>
          </p:nvPr>
        </p:nvSpPr>
        <p:spPr/>
        <p:txBody>
          <a:bodyPr/>
          <a:lstStyle/>
          <a:p>
            <a:r>
              <a:rPr lang="en-US" dirty="0"/>
              <a:t>Mission Affiliated Nonprofits – Public or Private</a:t>
            </a:r>
          </a:p>
        </p:txBody>
      </p:sp>
      <p:sp>
        <p:nvSpPr>
          <p:cNvPr id="3" name="Content Placeholder 2">
            <a:extLst>
              <a:ext uri="{FF2B5EF4-FFF2-40B4-BE49-F238E27FC236}">
                <a16:creationId xmlns:a16="http://schemas.microsoft.com/office/drawing/2014/main" id="{C32BCD0C-9AFB-734B-6323-4CC01065C081}"/>
              </a:ext>
            </a:extLst>
          </p:cNvPr>
          <p:cNvSpPr>
            <a:spLocks noGrp="1"/>
          </p:cNvSpPr>
          <p:nvPr>
            <p:ph sz="quarter" idx="1"/>
          </p:nvPr>
        </p:nvSpPr>
        <p:spPr/>
        <p:txBody>
          <a:bodyPr>
            <a:normAutofit/>
          </a:bodyPr>
          <a:lstStyle/>
          <a:p>
            <a:r>
              <a:rPr lang="en-US" sz="3100" dirty="0"/>
              <a:t>State Ethics/Public Records Test </a:t>
            </a:r>
          </a:p>
          <a:p>
            <a:pPr lvl="1"/>
            <a:r>
              <a:rPr lang="en-US" sz="2800" dirty="0"/>
              <a:t>Creation – legislative, administrative or other government action</a:t>
            </a:r>
          </a:p>
          <a:p>
            <a:pPr lvl="1"/>
            <a:r>
              <a:rPr lang="en-US" sz="2800" dirty="0"/>
              <a:t>Function – performance of some essentially governmental function</a:t>
            </a:r>
          </a:p>
          <a:p>
            <a:pPr lvl="1"/>
            <a:r>
              <a:rPr lang="en-US" sz="2800" dirty="0"/>
              <a:t>Public Funds – receipt or expenditure</a:t>
            </a:r>
          </a:p>
          <a:p>
            <a:pPr lvl="1"/>
            <a:r>
              <a:rPr lang="en-US" sz="2800" dirty="0"/>
              <a:t>Control – by governmental entity</a:t>
            </a:r>
          </a:p>
          <a:p>
            <a:pPr lvl="1"/>
            <a:r>
              <a:rPr lang="en-US" sz="2800" dirty="0"/>
              <a:t>Private interests –Are these significant?  Or does government entity act as owner?</a:t>
            </a:r>
          </a:p>
          <a:p>
            <a:endParaRPr lang="en-US" dirty="0"/>
          </a:p>
        </p:txBody>
      </p:sp>
      <p:sp>
        <p:nvSpPr>
          <p:cNvPr id="4" name="Slide Number Placeholder 3">
            <a:extLst>
              <a:ext uri="{FF2B5EF4-FFF2-40B4-BE49-F238E27FC236}">
                <a16:creationId xmlns:a16="http://schemas.microsoft.com/office/drawing/2014/main" id="{5C67B193-EA7F-8DF1-BAF8-DDDA50303FB1}"/>
              </a:ext>
            </a:extLst>
          </p:cNvPr>
          <p:cNvSpPr>
            <a:spLocks noGrp="1"/>
          </p:cNvSpPr>
          <p:nvPr>
            <p:ph type="sldNum" sz="quarter" idx="4"/>
          </p:nvPr>
        </p:nvSpPr>
        <p:spPr/>
        <p:txBody>
          <a:bodyPr/>
          <a:lstStyle/>
          <a:p>
            <a:fld id="{5DBE74A4-F090-4EA8-9076-0578A11884C1}" type="slidenum">
              <a:rPr lang="en-US" smtClean="0"/>
              <a:t>41</a:t>
            </a:fld>
            <a:endParaRPr lang="en-US" dirty="0"/>
          </a:p>
        </p:txBody>
      </p:sp>
      <p:pic>
        <p:nvPicPr>
          <p:cNvPr id="5" name="Picture 4">
            <a:extLst>
              <a:ext uri="{FF2B5EF4-FFF2-40B4-BE49-F238E27FC236}">
                <a16:creationId xmlns:a16="http://schemas.microsoft.com/office/drawing/2014/main" id="{1CBD9EC1-8B35-413F-42B3-A979D69A437F}"/>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35066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C743A-A8CE-84A1-F9BB-BC8160B00764}"/>
              </a:ext>
            </a:extLst>
          </p:cNvPr>
          <p:cNvSpPr>
            <a:spLocks noGrp="1"/>
          </p:cNvSpPr>
          <p:nvPr>
            <p:ph type="title"/>
          </p:nvPr>
        </p:nvSpPr>
        <p:spPr/>
        <p:txBody>
          <a:bodyPr/>
          <a:lstStyle/>
          <a:p>
            <a:r>
              <a:rPr lang="en-US" dirty="0"/>
              <a:t>Mission Affiliated Nonprofits – Public or Private</a:t>
            </a:r>
          </a:p>
        </p:txBody>
      </p:sp>
      <p:sp>
        <p:nvSpPr>
          <p:cNvPr id="3" name="Content Placeholder 2">
            <a:extLst>
              <a:ext uri="{FF2B5EF4-FFF2-40B4-BE49-F238E27FC236}">
                <a16:creationId xmlns:a16="http://schemas.microsoft.com/office/drawing/2014/main" id="{70511F70-A4DA-6B66-7B3A-FF0CFA87858B}"/>
              </a:ext>
            </a:extLst>
          </p:cNvPr>
          <p:cNvSpPr>
            <a:spLocks noGrp="1"/>
          </p:cNvSpPr>
          <p:nvPr>
            <p:ph sz="quarter" idx="1"/>
          </p:nvPr>
        </p:nvSpPr>
        <p:spPr/>
        <p:txBody>
          <a:bodyPr/>
          <a:lstStyle/>
          <a:p>
            <a:r>
              <a:rPr lang="en-US" dirty="0"/>
              <a:t>Benefits of Being a Public Entity</a:t>
            </a:r>
          </a:p>
          <a:p>
            <a:pPr lvl="1"/>
            <a:r>
              <a:rPr lang="en-US" dirty="0"/>
              <a:t> Complete control permitted</a:t>
            </a:r>
          </a:p>
          <a:p>
            <a:pPr lvl="1"/>
            <a:r>
              <a:rPr lang="en-US" dirty="0"/>
              <a:t> Simplified relationship with Charter School</a:t>
            </a:r>
          </a:p>
          <a:p>
            <a:pPr lvl="2"/>
            <a:r>
              <a:rPr lang="en-US" sz="2600" dirty="0"/>
              <a:t>Selection of board members</a:t>
            </a:r>
          </a:p>
          <a:p>
            <a:pPr lvl="2"/>
            <a:r>
              <a:rPr lang="en-US" sz="2600" dirty="0"/>
              <a:t>Transfers to Mission Affiliate</a:t>
            </a:r>
          </a:p>
          <a:p>
            <a:r>
              <a:rPr lang="en-US" dirty="0"/>
              <a:t>Disadvantages of Being a Public Entity - Public records law, state ethics, open meeting law (likely), designer selection, public procurement, prevailing wage</a:t>
            </a:r>
          </a:p>
          <a:p>
            <a:endParaRPr lang="en-US" dirty="0"/>
          </a:p>
        </p:txBody>
      </p:sp>
      <p:sp>
        <p:nvSpPr>
          <p:cNvPr id="4" name="Slide Number Placeholder 3">
            <a:extLst>
              <a:ext uri="{FF2B5EF4-FFF2-40B4-BE49-F238E27FC236}">
                <a16:creationId xmlns:a16="http://schemas.microsoft.com/office/drawing/2014/main" id="{CE9E74D0-C309-F880-CE69-031205E88308}"/>
              </a:ext>
            </a:extLst>
          </p:cNvPr>
          <p:cNvSpPr>
            <a:spLocks noGrp="1"/>
          </p:cNvSpPr>
          <p:nvPr>
            <p:ph type="sldNum" sz="quarter" idx="4"/>
          </p:nvPr>
        </p:nvSpPr>
        <p:spPr/>
        <p:txBody>
          <a:bodyPr/>
          <a:lstStyle/>
          <a:p>
            <a:fld id="{5DBE74A4-F090-4EA8-9076-0578A11884C1}" type="slidenum">
              <a:rPr lang="en-US" smtClean="0"/>
              <a:t>42</a:t>
            </a:fld>
            <a:endParaRPr lang="en-US" dirty="0"/>
          </a:p>
        </p:txBody>
      </p:sp>
      <p:pic>
        <p:nvPicPr>
          <p:cNvPr id="5" name="Picture 4">
            <a:extLst>
              <a:ext uri="{FF2B5EF4-FFF2-40B4-BE49-F238E27FC236}">
                <a16:creationId xmlns:a16="http://schemas.microsoft.com/office/drawing/2014/main" id="{F1041353-E9D0-7BF8-D78C-A22F94DF485F}"/>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592952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E1681-D9A4-E05D-653D-947A9D937EE4}"/>
              </a:ext>
            </a:extLst>
          </p:cNvPr>
          <p:cNvSpPr>
            <a:spLocks noGrp="1"/>
          </p:cNvSpPr>
          <p:nvPr>
            <p:ph type="title"/>
          </p:nvPr>
        </p:nvSpPr>
        <p:spPr/>
        <p:txBody>
          <a:bodyPr/>
          <a:lstStyle/>
          <a:p>
            <a:r>
              <a:rPr lang="en-US" dirty="0"/>
              <a:t>Mission Affiliated Nonprofit – Alter Ego?</a:t>
            </a:r>
          </a:p>
        </p:txBody>
      </p:sp>
      <p:sp>
        <p:nvSpPr>
          <p:cNvPr id="3" name="Content Placeholder 2">
            <a:extLst>
              <a:ext uri="{FF2B5EF4-FFF2-40B4-BE49-F238E27FC236}">
                <a16:creationId xmlns:a16="http://schemas.microsoft.com/office/drawing/2014/main" id="{762A8425-C132-DACB-C6E0-8529F5049B17}"/>
              </a:ext>
            </a:extLst>
          </p:cNvPr>
          <p:cNvSpPr>
            <a:spLocks noGrp="1"/>
          </p:cNvSpPr>
          <p:nvPr>
            <p:ph sz="quarter" idx="1"/>
          </p:nvPr>
        </p:nvSpPr>
        <p:spPr/>
        <p:txBody>
          <a:bodyPr>
            <a:normAutofit fontScale="92500" lnSpcReduction="10000"/>
          </a:bodyPr>
          <a:lstStyle/>
          <a:p>
            <a:r>
              <a:rPr lang="en-US" dirty="0"/>
              <a:t>Basic factors:</a:t>
            </a:r>
          </a:p>
          <a:p>
            <a:pPr lvl="1"/>
            <a:r>
              <a:rPr lang="en-US" dirty="0"/>
              <a:t>The [school] is, by statute, a public entity</a:t>
            </a:r>
          </a:p>
          <a:p>
            <a:pPr lvl="1"/>
            <a:r>
              <a:rPr lang="en-US" dirty="0"/>
              <a:t>The [school] initiated the project that will house its facility</a:t>
            </a:r>
          </a:p>
          <a:p>
            <a:pPr lvl="1"/>
            <a:r>
              <a:rPr lang="en-US" dirty="0"/>
              <a:t>The project will result in a building to be used for a core governmental purpose, public education</a:t>
            </a:r>
          </a:p>
          <a:p>
            <a:pPr lvl="1"/>
            <a:r>
              <a:rPr lang="en-US" dirty="0"/>
              <a:t>The project, though undertaken by a private entity, will be funded entirely with public monies</a:t>
            </a:r>
          </a:p>
          <a:p>
            <a:pPr marL="0" indent="0">
              <a:buNone/>
            </a:pPr>
            <a:r>
              <a:rPr lang="en-US" sz="2400" dirty="0"/>
              <a:t>In RE: Enlace de Families De Holyoke/Holyoke Community Charter</a:t>
            </a:r>
          </a:p>
          <a:p>
            <a:pPr marL="0" indent="0">
              <a:buNone/>
            </a:pPr>
            <a:r>
              <a:rPr lang="en-US" sz="2400" dirty="0"/>
              <a:t>School, Protestor: Foundation for Fair Contracting of Massachusetts</a:t>
            </a:r>
          </a:p>
          <a:p>
            <a:r>
              <a:rPr lang="en-US" dirty="0"/>
              <a:t>Prevailing wage opinion</a:t>
            </a:r>
          </a:p>
          <a:p>
            <a:r>
              <a:rPr lang="en-US" dirty="0"/>
              <a:t>Public procurement consultation</a:t>
            </a:r>
          </a:p>
        </p:txBody>
      </p:sp>
      <p:sp>
        <p:nvSpPr>
          <p:cNvPr id="4" name="Slide Number Placeholder 3">
            <a:extLst>
              <a:ext uri="{FF2B5EF4-FFF2-40B4-BE49-F238E27FC236}">
                <a16:creationId xmlns:a16="http://schemas.microsoft.com/office/drawing/2014/main" id="{FF60D3E2-9C95-3F0C-EC65-B3C5A055D263}"/>
              </a:ext>
            </a:extLst>
          </p:cNvPr>
          <p:cNvSpPr>
            <a:spLocks noGrp="1"/>
          </p:cNvSpPr>
          <p:nvPr>
            <p:ph type="sldNum" sz="quarter" idx="4"/>
          </p:nvPr>
        </p:nvSpPr>
        <p:spPr/>
        <p:txBody>
          <a:bodyPr/>
          <a:lstStyle/>
          <a:p>
            <a:fld id="{5DBE74A4-F090-4EA8-9076-0578A11884C1}" type="slidenum">
              <a:rPr lang="en-US" smtClean="0"/>
              <a:t>43</a:t>
            </a:fld>
            <a:endParaRPr lang="en-US" dirty="0"/>
          </a:p>
        </p:txBody>
      </p:sp>
      <p:pic>
        <p:nvPicPr>
          <p:cNvPr id="5" name="Picture 4">
            <a:extLst>
              <a:ext uri="{FF2B5EF4-FFF2-40B4-BE49-F238E27FC236}">
                <a16:creationId xmlns:a16="http://schemas.microsoft.com/office/drawing/2014/main" id="{121598AB-4325-F5BF-C475-13575841E49D}"/>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772991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61D07-A37C-4C8D-ED8F-C407DF0AB6CB}"/>
              </a:ext>
            </a:extLst>
          </p:cNvPr>
          <p:cNvSpPr>
            <a:spLocks noGrp="1"/>
          </p:cNvSpPr>
          <p:nvPr>
            <p:ph type="title"/>
          </p:nvPr>
        </p:nvSpPr>
        <p:spPr/>
        <p:txBody>
          <a:bodyPr/>
          <a:lstStyle/>
          <a:p>
            <a:r>
              <a:rPr lang="en-US" dirty="0"/>
              <a:t>Mission Affiliated Nonprofit Board Membership</a:t>
            </a:r>
          </a:p>
        </p:txBody>
      </p:sp>
      <p:sp>
        <p:nvSpPr>
          <p:cNvPr id="3" name="Content Placeholder 2">
            <a:extLst>
              <a:ext uri="{FF2B5EF4-FFF2-40B4-BE49-F238E27FC236}">
                <a16:creationId xmlns:a16="http://schemas.microsoft.com/office/drawing/2014/main" id="{D7432DC5-E0CD-AC90-E055-78EE2BC89EF1}"/>
              </a:ext>
            </a:extLst>
          </p:cNvPr>
          <p:cNvSpPr>
            <a:spLocks noGrp="1"/>
          </p:cNvSpPr>
          <p:nvPr>
            <p:ph sz="quarter" idx="1"/>
          </p:nvPr>
        </p:nvSpPr>
        <p:spPr/>
        <p:txBody>
          <a:bodyPr/>
          <a:lstStyle/>
          <a:p>
            <a:r>
              <a:rPr lang="en-US" dirty="0"/>
              <a:t>School Trustees - We advise against </a:t>
            </a:r>
            <a:r>
              <a:rPr lang="en-US" u="sng" dirty="0"/>
              <a:t>shared board members</a:t>
            </a:r>
          </a:p>
          <a:p>
            <a:pPr lvl="1"/>
            <a:r>
              <a:rPr lang="en-US" b="1" u="sng" dirty="0"/>
              <a:t>Reason #1</a:t>
            </a:r>
            <a:r>
              <a:rPr lang="en-US" b="1" dirty="0"/>
              <a:t> G.L. c. 268A, § 4(c) will limit the manner in which the School Trustee will be able to act on behalf of the Mission Affiliate:</a:t>
            </a:r>
          </a:p>
          <a:p>
            <a:pPr marL="365760" lvl="1" indent="0">
              <a:buNone/>
            </a:pPr>
            <a:r>
              <a:rPr lang="en-US" dirty="0"/>
              <a:t>Special state employee cannot act as agent for anyone other than the commonwealth or state agency in connection with any particular matter in which the state agency is a party or has a </a:t>
            </a:r>
            <a:r>
              <a:rPr lang="en-US" u="sng" dirty="0"/>
              <a:t>direct and substantial interest</a:t>
            </a:r>
            <a:r>
              <a:rPr lang="en-US" dirty="0"/>
              <a:t> ;</a:t>
            </a:r>
          </a:p>
          <a:p>
            <a:pPr marL="365760" lvl="1" indent="0">
              <a:buNone/>
            </a:pPr>
            <a:r>
              <a:rPr lang="en-US" b="1" i="1" dirty="0"/>
              <a:t>Examples:  </a:t>
            </a:r>
            <a:r>
              <a:rPr lang="en-US" dirty="0"/>
              <a:t>School Trustee acting as an agent of the Mission Affiliate by serving as a spokesperson for the Mission Affiliate; signing correspondence on behalf of the Mission Affiliate; or signing a contract on behalf of the Mission Affiliate.</a:t>
            </a:r>
          </a:p>
          <a:p>
            <a:endParaRPr lang="en-US" dirty="0"/>
          </a:p>
        </p:txBody>
      </p:sp>
      <p:sp>
        <p:nvSpPr>
          <p:cNvPr id="4" name="Slide Number Placeholder 3">
            <a:extLst>
              <a:ext uri="{FF2B5EF4-FFF2-40B4-BE49-F238E27FC236}">
                <a16:creationId xmlns:a16="http://schemas.microsoft.com/office/drawing/2014/main" id="{6658A3AE-ADA5-C12A-CE10-EE1CFCC2A9B9}"/>
              </a:ext>
            </a:extLst>
          </p:cNvPr>
          <p:cNvSpPr>
            <a:spLocks noGrp="1"/>
          </p:cNvSpPr>
          <p:nvPr>
            <p:ph type="sldNum" sz="quarter" idx="4"/>
          </p:nvPr>
        </p:nvSpPr>
        <p:spPr/>
        <p:txBody>
          <a:bodyPr/>
          <a:lstStyle/>
          <a:p>
            <a:fld id="{5DBE74A4-F090-4EA8-9076-0578A11884C1}" type="slidenum">
              <a:rPr lang="en-US" smtClean="0"/>
              <a:t>44</a:t>
            </a:fld>
            <a:endParaRPr lang="en-US" dirty="0"/>
          </a:p>
        </p:txBody>
      </p:sp>
      <p:pic>
        <p:nvPicPr>
          <p:cNvPr id="5" name="Picture 4">
            <a:extLst>
              <a:ext uri="{FF2B5EF4-FFF2-40B4-BE49-F238E27FC236}">
                <a16:creationId xmlns:a16="http://schemas.microsoft.com/office/drawing/2014/main" id="{532EBA9F-8A8C-1952-7D84-421A26D5A24F}"/>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178002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8D36C-68D9-17E9-C9C2-BF8BE295C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87CBE-CFE4-4594-AA53-910C807F784D}"/>
              </a:ext>
            </a:extLst>
          </p:cNvPr>
          <p:cNvSpPr>
            <a:spLocks noGrp="1"/>
          </p:cNvSpPr>
          <p:nvPr>
            <p:ph type="title"/>
          </p:nvPr>
        </p:nvSpPr>
        <p:spPr/>
        <p:txBody>
          <a:bodyPr/>
          <a:lstStyle/>
          <a:p>
            <a:r>
              <a:rPr lang="en-US" dirty="0"/>
              <a:t>Mission Affiliated Nonprofit Board Membership</a:t>
            </a:r>
          </a:p>
        </p:txBody>
      </p:sp>
      <p:sp>
        <p:nvSpPr>
          <p:cNvPr id="3" name="Content Placeholder 2">
            <a:extLst>
              <a:ext uri="{FF2B5EF4-FFF2-40B4-BE49-F238E27FC236}">
                <a16:creationId xmlns:a16="http://schemas.microsoft.com/office/drawing/2014/main" id="{416BB3A6-471A-D007-142D-D5904072AE0B}"/>
              </a:ext>
            </a:extLst>
          </p:cNvPr>
          <p:cNvSpPr>
            <a:spLocks noGrp="1"/>
          </p:cNvSpPr>
          <p:nvPr>
            <p:ph sz="quarter" idx="1"/>
          </p:nvPr>
        </p:nvSpPr>
        <p:spPr/>
        <p:txBody>
          <a:bodyPr>
            <a:normAutofit fontScale="77500" lnSpcReduction="20000"/>
          </a:bodyPr>
          <a:lstStyle/>
          <a:p>
            <a:pPr lvl="1"/>
            <a:r>
              <a:rPr lang="en-US" b="1" u="sng" dirty="0"/>
              <a:t>Reason #2</a:t>
            </a:r>
            <a:r>
              <a:rPr lang="en-US" b="1" dirty="0"/>
              <a:t> G.L. c. 268A, §6 will limit what the School Trustee can do on behalf of the School</a:t>
            </a:r>
            <a:r>
              <a:rPr lang="en-US" dirty="0"/>
              <a:t>: A state employee is prohibited from participating as such employee in a particular matter in which to his knowledge he, his immediate family or partner, a business organization in which he is serving as officer, director, trustee, partner or employee, or any person or organization with whom he is negotiating or has any arrangement concerning prospective employment, has a financial interest.</a:t>
            </a:r>
          </a:p>
          <a:p>
            <a:pPr lvl="1"/>
            <a:r>
              <a:rPr lang="en-US" dirty="0"/>
              <a:t>Any state employee whose duties would otherwise require him to participate in such a particular matter shall advise the official responsible for appointment to his position and the state ethics commission of the nature and circumstances of the particular matter and make full disclosure of such financial interest, and the appointing official shall thereupon either:	</a:t>
            </a:r>
          </a:p>
          <a:p>
            <a:pPr marL="365760" lvl="1" indent="0">
              <a:buNone/>
            </a:pPr>
            <a:r>
              <a:rPr lang="en-US" dirty="0"/>
              <a:t>        (1) assign the particular matter to another employee; or</a:t>
            </a:r>
          </a:p>
          <a:p>
            <a:pPr marL="685800" lvl="2" indent="0">
              <a:buNone/>
            </a:pPr>
            <a:r>
              <a:rPr lang="en-US" sz="2600" dirty="0"/>
              <a:t>	(2) assume responsibility for the particular matter; or</a:t>
            </a:r>
          </a:p>
          <a:p>
            <a:pPr marL="685800" lvl="2" indent="0">
              <a:buNone/>
            </a:pPr>
            <a:r>
              <a:rPr lang="en-US" sz="2600" dirty="0"/>
              <a:t>	(3) make a written determination that the interest is not so substantial as to be deemed likely to affect the integrity of the services which the commonwealth may expect from the employee, in which case it shall not be a violation for the employee to participate in the particular matter. Copies of such written determination shall be forwarded to the state employee and filed with the state ethics commission by the person who made the determination.</a:t>
            </a:r>
          </a:p>
          <a:p>
            <a:endParaRPr lang="en-US" dirty="0"/>
          </a:p>
        </p:txBody>
      </p:sp>
      <p:sp>
        <p:nvSpPr>
          <p:cNvPr id="4" name="Slide Number Placeholder 3">
            <a:extLst>
              <a:ext uri="{FF2B5EF4-FFF2-40B4-BE49-F238E27FC236}">
                <a16:creationId xmlns:a16="http://schemas.microsoft.com/office/drawing/2014/main" id="{9E5553C5-6088-4622-5505-D74D2E22FC72}"/>
              </a:ext>
            </a:extLst>
          </p:cNvPr>
          <p:cNvSpPr>
            <a:spLocks noGrp="1"/>
          </p:cNvSpPr>
          <p:nvPr>
            <p:ph type="sldNum" sz="quarter" idx="4"/>
          </p:nvPr>
        </p:nvSpPr>
        <p:spPr/>
        <p:txBody>
          <a:bodyPr/>
          <a:lstStyle/>
          <a:p>
            <a:fld id="{5DBE74A4-F090-4EA8-9076-0578A11884C1}" type="slidenum">
              <a:rPr lang="en-US" smtClean="0"/>
              <a:t>45</a:t>
            </a:fld>
            <a:endParaRPr lang="en-US" dirty="0"/>
          </a:p>
        </p:txBody>
      </p:sp>
      <p:pic>
        <p:nvPicPr>
          <p:cNvPr id="5" name="Picture 4">
            <a:extLst>
              <a:ext uri="{FF2B5EF4-FFF2-40B4-BE49-F238E27FC236}">
                <a16:creationId xmlns:a16="http://schemas.microsoft.com/office/drawing/2014/main" id="{AA2C1476-DD1C-8254-5569-8CDECC24EAAF}"/>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858301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2AC25-21ED-DAA6-E1B6-512A72895761}"/>
              </a:ext>
            </a:extLst>
          </p:cNvPr>
          <p:cNvSpPr>
            <a:spLocks noGrp="1"/>
          </p:cNvSpPr>
          <p:nvPr>
            <p:ph type="title"/>
          </p:nvPr>
        </p:nvSpPr>
        <p:spPr/>
        <p:txBody>
          <a:bodyPr>
            <a:normAutofit/>
          </a:bodyPr>
          <a:lstStyle/>
          <a:p>
            <a:r>
              <a:rPr lang="en-US" dirty="0"/>
              <a:t>Mission Affiliated Nonprofit Board Membership</a:t>
            </a:r>
          </a:p>
        </p:txBody>
      </p:sp>
      <p:sp>
        <p:nvSpPr>
          <p:cNvPr id="3" name="Content Placeholder 2">
            <a:extLst>
              <a:ext uri="{FF2B5EF4-FFF2-40B4-BE49-F238E27FC236}">
                <a16:creationId xmlns:a16="http://schemas.microsoft.com/office/drawing/2014/main" id="{79F48FDF-6251-BD92-1D3A-2403932C8FC1}"/>
              </a:ext>
            </a:extLst>
          </p:cNvPr>
          <p:cNvSpPr>
            <a:spLocks noGrp="1"/>
          </p:cNvSpPr>
          <p:nvPr>
            <p:ph sz="quarter" idx="1"/>
          </p:nvPr>
        </p:nvSpPr>
        <p:spPr/>
        <p:txBody>
          <a:bodyPr/>
          <a:lstStyle/>
          <a:p>
            <a:pPr marL="475488" lvl="2" indent="0">
              <a:buClr>
                <a:schemeClr val="accent1">
                  <a:lumMod val="75000"/>
                </a:schemeClr>
              </a:buClr>
              <a:buNone/>
            </a:pPr>
            <a:r>
              <a:rPr lang="en-US" sz="2000" b="1" dirty="0"/>
              <a:t>Participation</a:t>
            </a:r>
            <a:r>
              <a:rPr lang="en-US" sz="2000" dirty="0"/>
              <a:t>: is broader than acting as an agent or attorney and includes any discussion, recommendation or vote (binding or nonbinding) and includes both participation at or outside of board meetings.</a:t>
            </a:r>
          </a:p>
          <a:p>
            <a:pPr marL="917120" lvl="5" indent="0">
              <a:buClr>
                <a:schemeClr val="accent1">
                  <a:lumMod val="75000"/>
                </a:schemeClr>
              </a:buClr>
              <a:buNone/>
            </a:pPr>
            <a:r>
              <a:rPr lang="en-US" u="sng" dirty="0"/>
              <a:t>Recusal</a:t>
            </a:r>
            <a:r>
              <a:rPr lang="en-US" dirty="0"/>
              <a:t>: School Trustee must recuse him or herself from any discussion and/or vote at any School board or committee meeting regarding any particular matter in which the Mission Affiliate has a financial interest, such as a lease or a services contract. </a:t>
            </a:r>
          </a:p>
          <a:p>
            <a:endParaRPr lang="en-US" dirty="0"/>
          </a:p>
        </p:txBody>
      </p:sp>
      <p:sp>
        <p:nvSpPr>
          <p:cNvPr id="4" name="Slide Number Placeholder 3">
            <a:extLst>
              <a:ext uri="{FF2B5EF4-FFF2-40B4-BE49-F238E27FC236}">
                <a16:creationId xmlns:a16="http://schemas.microsoft.com/office/drawing/2014/main" id="{49109F5F-E132-17BC-AF7D-209B6441F0DB}"/>
              </a:ext>
            </a:extLst>
          </p:cNvPr>
          <p:cNvSpPr>
            <a:spLocks noGrp="1"/>
          </p:cNvSpPr>
          <p:nvPr>
            <p:ph type="sldNum" sz="quarter" idx="4"/>
          </p:nvPr>
        </p:nvSpPr>
        <p:spPr/>
        <p:txBody>
          <a:bodyPr/>
          <a:lstStyle/>
          <a:p>
            <a:fld id="{5DBE74A4-F090-4EA8-9076-0578A11884C1}" type="slidenum">
              <a:rPr lang="en-US" smtClean="0"/>
              <a:t>46</a:t>
            </a:fld>
            <a:endParaRPr lang="en-US" dirty="0"/>
          </a:p>
        </p:txBody>
      </p:sp>
      <p:pic>
        <p:nvPicPr>
          <p:cNvPr id="5" name="Picture 4">
            <a:extLst>
              <a:ext uri="{FF2B5EF4-FFF2-40B4-BE49-F238E27FC236}">
                <a16:creationId xmlns:a16="http://schemas.microsoft.com/office/drawing/2014/main" id="{DCEC30D2-DC92-B480-1EE3-549EFE948F1B}"/>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906244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B4D4A-DE30-F276-63C4-9ED1951C3CAE}"/>
              </a:ext>
            </a:extLst>
          </p:cNvPr>
          <p:cNvSpPr>
            <a:spLocks noGrp="1"/>
          </p:cNvSpPr>
          <p:nvPr>
            <p:ph type="title"/>
          </p:nvPr>
        </p:nvSpPr>
        <p:spPr/>
        <p:txBody>
          <a:bodyPr/>
          <a:lstStyle/>
          <a:p>
            <a:r>
              <a:rPr lang="en-US" dirty="0"/>
              <a:t>Mission Affiliated Nonprofit Board Membership</a:t>
            </a:r>
          </a:p>
        </p:txBody>
      </p:sp>
      <p:sp>
        <p:nvSpPr>
          <p:cNvPr id="3" name="Content Placeholder 2">
            <a:extLst>
              <a:ext uri="{FF2B5EF4-FFF2-40B4-BE49-F238E27FC236}">
                <a16:creationId xmlns:a16="http://schemas.microsoft.com/office/drawing/2014/main" id="{69C8C172-3D4B-44E8-828B-B107A96E32AC}"/>
              </a:ext>
            </a:extLst>
          </p:cNvPr>
          <p:cNvSpPr>
            <a:spLocks noGrp="1"/>
          </p:cNvSpPr>
          <p:nvPr>
            <p:ph sz="quarter" idx="1"/>
          </p:nvPr>
        </p:nvSpPr>
        <p:spPr/>
        <p:txBody>
          <a:bodyPr>
            <a:normAutofit fontScale="85000" lnSpcReduction="10000"/>
          </a:bodyPr>
          <a:lstStyle/>
          <a:p>
            <a:r>
              <a:rPr lang="en-US" dirty="0"/>
              <a:t>Former Trustee - General principle:  a former School Trustee may serve on Mission Affiliate Board but must be aware of certain restrictions </a:t>
            </a:r>
            <a:r>
              <a:rPr lang="en-US" b="1" dirty="0"/>
              <a:t>(G.L.</a:t>
            </a:r>
            <a:r>
              <a:rPr lang="en-US" dirty="0"/>
              <a:t> </a:t>
            </a:r>
            <a:r>
              <a:rPr lang="en-US" b="1" dirty="0"/>
              <a:t>c. 268A, § 4</a:t>
            </a:r>
            <a:r>
              <a:rPr lang="en-US" dirty="0"/>
              <a:t>). </a:t>
            </a:r>
          </a:p>
          <a:p>
            <a:pPr lvl="1"/>
            <a:r>
              <a:rPr lang="en-US" dirty="0"/>
              <a:t>Once a Charter School Trustee ceases to serve on the charter school board he or she is considered to be a “former state employee”</a:t>
            </a:r>
          </a:p>
          <a:p>
            <a:pPr marL="917120" lvl="5" indent="0">
              <a:buClr>
                <a:schemeClr val="accent1">
                  <a:lumMod val="75000"/>
                </a:schemeClr>
              </a:buClr>
              <a:buNone/>
            </a:pPr>
            <a:r>
              <a:rPr lang="en-US" sz="2300" u="sng" dirty="0"/>
              <a:t>One-Year Ban</a:t>
            </a:r>
            <a:r>
              <a:rPr lang="en-US" sz="2300" dirty="0"/>
              <a:t>:  For one year after an individual ceases to serve as a School Trustee, he or she may not:</a:t>
            </a:r>
          </a:p>
          <a:p>
            <a:pPr marL="1660020" lvl="7" indent="-342900">
              <a:buClr>
                <a:schemeClr val="accent1">
                  <a:lumMod val="75000"/>
                </a:schemeClr>
              </a:buClr>
              <a:buFont typeface="+mj-lt"/>
              <a:buAutoNum type="arabicPeriod"/>
            </a:pPr>
            <a:r>
              <a:rPr lang="en-US" sz="2300" dirty="0"/>
              <a:t>Appear before the School or any court or agency of the Commonwealth,</a:t>
            </a:r>
          </a:p>
          <a:p>
            <a:pPr marL="1660020" lvl="7" indent="-342900">
              <a:buClr>
                <a:schemeClr val="accent1">
                  <a:lumMod val="75000"/>
                </a:schemeClr>
              </a:buClr>
              <a:buFont typeface="+mj-lt"/>
              <a:buAutoNum type="arabicPeriod"/>
            </a:pPr>
            <a:r>
              <a:rPr lang="en-US" sz="2300" dirty="0"/>
              <a:t>As agent or attorney,</a:t>
            </a:r>
          </a:p>
          <a:p>
            <a:pPr marL="1660020" lvl="7" indent="-342900">
              <a:buClr>
                <a:schemeClr val="accent1">
                  <a:lumMod val="75000"/>
                </a:schemeClr>
              </a:buClr>
              <a:buFont typeface="+mj-lt"/>
              <a:buAutoNum type="arabicPeriod"/>
            </a:pPr>
            <a:r>
              <a:rPr lang="en-US" sz="2300" dirty="0"/>
              <a:t>For anyone other than the School or the Commonwealth,</a:t>
            </a:r>
          </a:p>
          <a:p>
            <a:pPr marL="1660020" lvl="7" indent="-342900">
              <a:buClr>
                <a:schemeClr val="accent1">
                  <a:lumMod val="75000"/>
                </a:schemeClr>
              </a:buClr>
              <a:buFont typeface="+mj-lt"/>
              <a:buAutoNum type="arabicPeriod"/>
            </a:pPr>
            <a:r>
              <a:rPr lang="en-US" sz="2300" dirty="0"/>
              <a:t>Regarding any particular matter in which the School or the Commonwealth is a party or has a direct and substantial interest, </a:t>
            </a:r>
          </a:p>
          <a:p>
            <a:pPr marL="1660020" lvl="7" indent="-342900">
              <a:buClr>
                <a:schemeClr val="accent1">
                  <a:lumMod val="75000"/>
                </a:schemeClr>
              </a:buClr>
              <a:buFont typeface="+mj-lt"/>
              <a:buAutoNum type="arabicPeriod"/>
            </a:pPr>
            <a:r>
              <a:rPr lang="en-US" sz="2300" dirty="0"/>
              <a:t>Which was under his or her official responsibility as School Trustee,</a:t>
            </a:r>
          </a:p>
          <a:p>
            <a:pPr marL="1660020" lvl="7" indent="-342900">
              <a:buClr>
                <a:schemeClr val="accent1">
                  <a:lumMod val="75000"/>
                </a:schemeClr>
              </a:buClr>
              <a:buFont typeface="+mj-lt"/>
              <a:buAutoNum type="arabicPeriod"/>
            </a:pPr>
            <a:r>
              <a:rPr lang="en-US" sz="2300" dirty="0"/>
              <a:t>Within two years before the end of his or her service on the School’s board of trustees.</a:t>
            </a:r>
          </a:p>
          <a:p>
            <a:pPr marL="0" indent="0">
              <a:buNone/>
            </a:pPr>
            <a:endParaRPr lang="en-US" dirty="0"/>
          </a:p>
        </p:txBody>
      </p:sp>
      <p:sp>
        <p:nvSpPr>
          <p:cNvPr id="4" name="Slide Number Placeholder 3">
            <a:extLst>
              <a:ext uri="{FF2B5EF4-FFF2-40B4-BE49-F238E27FC236}">
                <a16:creationId xmlns:a16="http://schemas.microsoft.com/office/drawing/2014/main" id="{40315C56-15B3-1E73-0CF1-5E8C9F38DA5E}"/>
              </a:ext>
            </a:extLst>
          </p:cNvPr>
          <p:cNvSpPr>
            <a:spLocks noGrp="1"/>
          </p:cNvSpPr>
          <p:nvPr>
            <p:ph type="sldNum" sz="quarter" idx="4"/>
          </p:nvPr>
        </p:nvSpPr>
        <p:spPr/>
        <p:txBody>
          <a:bodyPr/>
          <a:lstStyle/>
          <a:p>
            <a:fld id="{5DBE74A4-F090-4EA8-9076-0578A11884C1}" type="slidenum">
              <a:rPr lang="en-US" smtClean="0"/>
              <a:t>47</a:t>
            </a:fld>
            <a:endParaRPr lang="en-US" dirty="0"/>
          </a:p>
        </p:txBody>
      </p:sp>
      <p:pic>
        <p:nvPicPr>
          <p:cNvPr id="5" name="Picture 4">
            <a:extLst>
              <a:ext uri="{FF2B5EF4-FFF2-40B4-BE49-F238E27FC236}">
                <a16:creationId xmlns:a16="http://schemas.microsoft.com/office/drawing/2014/main" id="{1849AD73-BA86-F08E-CEBD-CE2821C04DE5}"/>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9122267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8A38-A54F-6F40-F19B-E4C1231FC792}"/>
              </a:ext>
            </a:extLst>
          </p:cNvPr>
          <p:cNvSpPr>
            <a:spLocks noGrp="1"/>
          </p:cNvSpPr>
          <p:nvPr>
            <p:ph type="title"/>
          </p:nvPr>
        </p:nvSpPr>
        <p:spPr/>
        <p:txBody>
          <a:bodyPr/>
          <a:lstStyle/>
          <a:p>
            <a:r>
              <a:rPr lang="en-US" dirty="0"/>
              <a:t>Mission Affiliated Nonprofit Board Membership</a:t>
            </a:r>
          </a:p>
        </p:txBody>
      </p:sp>
      <p:sp>
        <p:nvSpPr>
          <p:cNvPr id="3" name="Content Placeholder 2">
            <a:extLst>
              <a:ext uri="{FF2B5EF4-FFF2-40B4-BE49-F238E27FC236}">
                <a16:creationId xmlns:a16="http://schemas.microsoft.com/office/drawing/2014/main" id="{78811400-CCDF-F7DF-F214-7FF83551F923}"/>
              </a:ext>
            </a:extLst>
          </p:cNvPr>
          <p:cNvSpPr>
            <a:spLocks noGrp="1"/>
          </p:cNvSpPr>
          <p:nvPr>
            <p:ph sz="quarter" idx="1"/>
          </p:nvPr>
        </p:nvSpPr>
        <p:spPr/>
        <p:txBody>
          <a:bodyPr/>
          <a:lstStyle/>
          <a:p>
            <a:pPr marL="566928" lvl="3" indent="0">
              <a:buClr>
                <a:schemeClr val="accent1">
                  <a:lumMod val="75000"/>
                </a:schemeClr>
              </a:buClr>
              <a:buNone/>
            </a:pPr>
            <a:r>
              <a:rPr lang="en-US" u="sng" dirty="0"/>
              <a:t>Forever Ban:</a:t>
            </a:r>
            <a:r>
              <a:rPr lang="en-US" dirty="0"/>
              <a:t> A former state employee must refrain from acting as agent or attorney for anyone other than the School on any particular matter in which the School has </a:t>
            </a:r>
            <a:r>
              <a:rPr lang="en-US" u="sng" dirty="0"/>
              <a:t>a direct and substantial</a:t>
            </a:r>
            <a:r>
              <a:rPr lang="en-US" dirty="0"/>
              <a:t> interest or is a party, </a:t>
            </a:r>
            <a:r>
              <a:rPr lang="en-US" u="sng" dirty="0"/>
              <a:t>and in which the former state employee participated while serving as School trustee</a:t>
            </a:r>
            <a:r>
              <a:rPr lang="en-US" dirty="0"/>
              <a:t>.</a:t>
            </a:r>
          </a:p>
          <a:p>
            <a:pPr marL="1202870" lvl="5" indent="-285750">
              <a:buClr>
                <a:schemeClr val="accent1">
                  <a:lumMod val="75000"/>
                </a:schemeClr>
              </a:buClr>
            </a:pPr>
            <a:r>
              <a:rPr lang="en-US" i="1" dirty="0"/>
              <a:t>Example:</a:t>
            </a:r>
            <a:r>
              <a:rPr lang="en-US" dirty="0"/>
              <a:t>  If a former School Trustee discussed and voted on a services agreement between the School and the Mission Affiliate, and subsequently serves as a member of the Mission Affiliate’s board, this former School Trustee will not be able to speak as a spokesperson for the Mission Affiliate regarding this services agreement or otherwise act as agent of the Mission Affiliate regarding that services agreement.</a:t>
            </a:r>
          </a:p>
          <a:p>
            <a:endParaRPr lang="en-US" dirty="0"/>
          </a:p>
        </p:txBody>
      </p:sp>
      <p:sp>
        <p:nvSpPr>
          <p:cNvPr id="4" name="Slide Number Placeholder 3">
            <a:extLst>
              <a:ext uri="{FF2B5EF4-FFF2-40B4-BE49-F238E27FC236}">
                <a16:creationId xmlns:a16="http://schemas.microsoft.com/office/drawing/2014/main" id="{84BB766A-51CF-AC5B-EA88-D422FC132CD1}"/>
              </a:ext>
            </a:extLst>
          </p:cNvPr>
          <p:cNvSpPr>
            <a:spLocks noGrp="1"/>
          </p:cNvSpPr>
          <p:nvPr>
            <p:ph type="sldNum" sz="quarter" idx="4"/>
          </p:nvPr>
        </p:nvSpPr>
        <p:spPr/>
        <p:txBody>
          <a:bodyPr/>
          <a:lstStyle/>
          <a:p>
            <a:fld id="{5DBE74A4-F090-4EA8-9076-0578A11884C1}" type="slidenum">
              <a:rPr lang="en-US" smtClean="0"/>
              <a:t>48</a:t>
            </a:fld>
            <a:endParaRPr lang="en-US" dirty="0"/>
          </a:p>
        </p:txBody>
      </p:sp>
      <p:pic>
        <p:nvPicPr>
          <p:cNvPr id="5" name="Picture 4">
            <a:extLst>
              <a:ext uri="{FF2B5EF4-FFF2-40B4-BE49-F238E27FC236}">
                <a16:creationId xmlns:a16="http://schemas.microsoft.com/office/drawing/2014/main" id="{7A3B43F4-C229-E460-15D0-4008CAB383FD}"/>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3165232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94D94-F2FD-4FC0-0A66-CF362C0C26A9}"/>
              </a:ext>
            </a:extLst>
          </p:cNvPr>
          <p:cNvSpPr>
            <a:spLocks noGrp="1"/>
          </p:cNvSpPr>
          <p:nvPr>
            <p:ph type="title"/>
          </p:nvPr>
        </p:nvSpPr>
        <p:spPr/>
        <p:txBody>
          <a:bodyPr>
            <a:normAutofit fontScale="90000"/>
          </a:bodyPr>
          <a:lstStyle/>
          <a:p>
            <a:r>
              <a:rPr lang="en-US" dirty="0"/>
              <a:t>Mission Affiliated Nonprofit – Board Membership</a:t>
            </a:r>
          </a:p>
        </p:txBody>
      </p:sp>
      <p:sp>
        <p:nvSpPr>
          <p:cNvPr id="3" name="Content Placeholder 2">
            <a:extLst>
              <a:ext uri="{FF2B5EF4-FFF2-40B4-BE49-F238E27FC236}">
                <a16:creationId xmlns:a16="http://schemas.microsoft.com/office/drawing/2014/main" id="{CA10DBEB-444B-0F83-2B11-10BF7B4D944D}"/>
              </a:ext>
            </a:extLst>
          </p:cNvPr>
          <p:cNvSpPr>
            <a:spLocks noGrp="1"/>
          </p:cNvSpPr>
          <p:nvPr>
            <p:ph sz="quarter" idx="1"/>
          </p:nvPr>
        </p:nvSpPr>
        <p:spPr/>
        <p:txBody>
          <a:bodyPr>
            <a:normAutofit fontScale="85000" lnSpcReduction="20000"/>
          </a:bodyPr>
          <a:lstStyle/>
          <a:p>
            <a:r>
              <a:rPr lang="en-US" dirty="0"/>
              <a:t>School Employees - General Principle:  School employees are subject to the same restrictions under G.L. c. 268A, § § 4(c) and 6 as School Trustees unless the following steps are taken to address State Ethics considerations.</a:t>
            </a:r>
          </a:p>
          <a:p>
            <a:pPr lvl="1"/>
            <a:r>
              <a:rPr lang="en-US" dirty="0"/>
              <a:t>The School employee’s </a:t>
            </a:r>
            <a:r>
              <a:rPr lang="en-US" u="sng" dirty="0"/>
              <a:t>appointing authority</a:t>
            </a:r>
            <a:r>
              <a:rPr lang="en-US" dirty="0"/>
              <a:t> (a) requires him or her to serve on the board of the Mission Affiliate as part of his or her job responsibilities because the performance of these duties will serve a “distinct institutional interest” of the School, and (b) determines that the interest is not so substantial as to be deemed likely to affect the integrity of the services which the commonwealth may expect from the employee, and files that determination with the State Ethics Commission.</a:t>
            </a:r>
          </a:p>
          <a:p>
            <a:pPr lvl="2"/>
            <a:r>
              <a:rPr lang="en-US" u="sng" dirty="0"/>
              <a:t>Note</a:t>
            </a:r>
            <a:r>
              <a:rPr lang="en-US" dirty="0"/>
              <a:t>:  For the school leader the appointing authority is the </a:t>
            </a:r>
            <a:r>
              <a:rPr lang="en-US" b="1" dirty="0"/>
              <a:t>Board of Trustees</a:t>
            </a:r>
            <a:r>
              <a:rPr lang="en-US" dirty="0"/>
              <a:t>.  For school employees, the appointing authority is likely the </a:t>
            </a:r>
            <a:r>
              <a:rPr lang="en-US" b="1" dirty="0"/>
              <a:t>school leader</a:t>
            </a:r>
            <a:r>
              <a:rPr lang="en-US" dirty="0"/>
              <a:t>.</a:t>
            </a:r>
            <a:endParaRPr lang="en-US" sz="900" dirty="0"/>
          </a:p>
          <a:p>
            <a:pPr lvl="2"/>
            <a:r>
              <a:rPr lang="en-US" u="sng" dirty="0"/>
              <a:t>Advisory Opinion</a:t>
            </a:r>
            <a:r>
              <a:rPr lang="en-US" dirty="0"/>
              <a:t>: The State Ethics Commission expressly reserves the right to decide whether a state agency does, in fact, have a distinct institutional interest in having a particular state employee serve on the board of the Mission Affiliate.  Accordingly, it is advisable to obtain a State Ethics Commission advisory opinion to confirm the determination.</a:t>
            </a:r>
            <a:endParaRPr lang="en-US" sz="1200" dirty="0"/>
          </a:p>
          <a:p>
            <a:endParaRPr lang="en-US" dirty="0"/>
          </a:p>
          <a:p>
            <a:pPr marL="1309878" lvl="3" indent="-742950">
              <a:buClr>
                <a:schemeClr val="accent1">
                  <a:lumMod val="75000"/>
                </a:schemeClr>
              </a:buClr>
              <a:buFont typeface="+mj-lt"/>
              <a:buAutoNum type="arabicPeriod" startAt="2"/>
            </a:pPr>
            <a:endParaRPr lang="en-US" dirty="0"/>
          </a:p>
          <a:p>
            <a:endParaRPr lang="en-US" dirty="0"/>
          </a:p>
        </p:txBody>
      </p:sp>
      <p:sp>
        <p:nvSpPr>
          <p:cNvPr id="4" name="Slide Number Placeholder 3">
            <a:extLst>
              <a:ext uri="{FF2B5EF4-FFF2-40B4-BE49-F238E27FC236}">
                <a16:creationId xmlns:a16="http://schemas.microsoft.com/office/drawing/2014/main" id="{25DA5F2B-0422-1C32-48CF-91F8086C9D2E}"/>
              </a:ext>
            </a:extLst>
          </p:cNvPr>
          <p:cNvSpPr>
            <a:spLocks noGrp="1"/>
          </p:cNvSpPr>
          <p:nvPr>
            <p:ph type="sldNum" sz="quarter" idx="4"/>
          </p:nvPr>
        </p:nvSpPr>
        <p:spPr/>
        <p:txBody>
          <a:bodyPr/>
          <a:lstStyle/>
          <a:p>
            <a:fld id="{5DBE74A4-F090-4EA8-9076-0578A11884C1}" type="slidenum">
              <a:rPr lang="en-US" smtClean="0"/>
              <a:t>49</a:t>
            </a:fld>
            <a:endParaRPr lang="en-US" dirty="0"/>
          </a:p>
        </p:txBody>
      </p:sp>
      <p:pic>
        <p:nvPicPr>
          <p:cNvPr id="5" name="Picture 4">
            <a:extLst>
              <a:ext uri="{FF2B5EF4-FFF2-40B4-BE49-F238E27FC236}">
                <a16:creationId xmlns:a16="http://schemas.microsoft.com/office/drawing/2014/main" id="{EA03E898-9CA2-376C-AF4A-AF0EB3A84476}"/>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333604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1A4D-0A7F-60EC-A7C7-895DF7C86CBA}"/>
              </a:ext>
            </a:extLst>
          </p:cNvPr>
          <p:cNvSpPr>
            <a:spLocks noGrp="1"/>
          </p:cNvSpPr>
          <p:nvPr>
            <p:ph type="title"/>
          </p:nvPr>
        </p:nvSpPr>
        <p:spPr/>
        <p:txBody>
          <a:bodyPr>
            <a:normAutofit/>
          </a:bodyPr>
          <a:lstStyle/>
          <a:p>
            <a:r>
              <a:rPr lang="en-US" dirty="0"/>
              <a:t>Board Composition - Considerations </a:t>
            </a:r>
          </a:p>
        </p:txBody>
      </p:sp>
      <p:sp>
        <p:nvSpPr>
          <p:cNvPr id="3" name="Content Placeholder 2">
            <a:extLst>
              <a:ext uri="{FF2B5EF4-FFF2-40B4-BE49-F238E27FC236}">
                <a16:creationId xmlns:a16="http://schemas.microsoft.com/office/drawing/2014/main" id="{11DFEF14-BF65-BCA8-4329-D4A23AED5798}"/>
              </a:ext>
            </a:extLst>
          </p:cNvPr>
          <p:cNvSpPr>
            <a:spLocks noGrp="1"/>
          </p:cNvSpPr>
          <p:nvPr>
            <p:ph sz="quarter" idx="1"/>
          </p:nvPr>
        </p:nvSpPr>
        <p:spPr/>
        <p:txBody>
          <a:bodyPr>
            <a:normAutofit/>
          </a:bodyPr>
          <a:lstStyle/>
          <a:p>
            <a:r>
              <a:rPr lang="en-US" dirty="0"/>
              <a:t>Evaluate commitment, skills, life experience, background, and perspective. Relevant background might include:</a:t>
            </a:r>
          </a:p>
          <a:p>
            <a:pPr lvl="1"/>
            <a:r>
              <a:rPr lang="en-US" dirty="0"/>
              <a:t>Real Estate</a:t>
            </a:r>
          </a:p>
          <a:p>
            <a:pPr lvl="1"/>
            <a:r>
              <a:rPr lang="en-US" dirty="0"/>
              <a:t>Finance</a:t>
            </a:r>
          </a:p>
          <a:p>
            <a:pPr lvl="1"/>
            <a:r>
              <a:rPr lang="en-US" dirty="0"/>
              <a:t>Human Resources</a:t>
            </a:r>
          </a:p>
          <a:p>
            <a:pPr lvl="1"/>
            <a:r>
              <a:rPr lang="en-US" dirty="0"/>
              <a:t>Education</a:t>
            </a:r>
          </a:p>
          <a:p>
            <a:pPr lvl="1"/>
            <a:r>
              <a:rPr lang="en-US" dirty="0"/>
              <a:t>Fundraising</a:t>
            </a:r>
          </a:p>
          <a:p>
            <a:pPr lvl="1"/>
            <a:r>
              <a:rPr lang="en-US" dirty="0"/>
              <a:t>Marketing</a:t>
            </a:r>
          </a:p>
          <a:p>
            <a:pPr lvl="1"/>
            <a:r>
              <a:rPr lang="en-US" dirty="0"/>
              <a:t>Public or Nonprofit Administration</a:t>
            </a:r>
          </a:p>
          <a:p>
            <a:pPr lvl="2"/>
            <a:endParaRPr lang="en-US" dirty="0"/>
          </a:p>
          <a:p>
            <a:pPr lvl="2"/>
            <a:endParaRPr lang="en-US" dirty="0"/>
          </a:p>
          <a:p>
            <a:pPr lvl="1"/>
            <a:endParaRPr lang="en-US" dirty="0"/>
          </a:p>
        </p:txBody>
      </p:sp>
      <p:sp>
        <p:nvSpPr>
          <p:cNvPr id="4" name="Slide Number Placeholder 3">
            <a:extLst>
              <a:ext uri="{FF2B5EF4-FFF2-40B4-BE49-F238E27FC236}">
                <a16:creationId xmlns:a16="http://schemas.microsoft.com/office/drawing/2014/main" id="{138AD5BC-CB3D-3290-4A2A-2392CDAC43AA}"/>
              </a:ext>
            </a:extLst>
          </p:cNvPr>
          <p:cNvSpPr>
            <a:spLocks noGrp="1"/>
          </p:cNvSpPr>
          <p:nvPr>
            <p:ph type="sldNum" sz="quarter" idx="4"/>
          </p:nvPr>
        </p:nvSpPr>
        <p:spPr/>
        <p:txBody>
          <a:bodyPr/>
          <a:lstStyle/>
          <a:p>
            <a:fld id="{5DBE74A4-F090-4EA8-9076-0578A11884C1}" type="slidenum">
              <a:rPr lang="en-US" smtClean="0"/>
              <a:t>5</a:t>
            </a:fld>
            <a:endParaRPr lang="en-US" dirty="0"/>
          </a:p>
        </p:txBody>
      </p:sp>
      <p:pic>
        <p:nvPicPr>
          <p:cNvPr id="5" name="Picture 4">
            <a:extLst>
              <a:ext uri="{FF2B5EF4-FFF2-40B4-BE49-F238E27FC236}">
                <a16:creationId xmlns:a16="http://schemas.microsoft.com/office/drawing/2014/main" id="{A6E0B7BD-0450-6B7D-AFCD-EA44802CF955}"/>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4633902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17621-7AED-924F-CCB6-A0E3F7F420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FE14E2-4A3D-2F03-6F58-368E3998FADC}"/>
              </a:ext>
            </a:extLst>
          </p:cNvPr>
          <p:cNvSpPr>
            <a:spLocks noGrp="1"/>
          </p:cNvSpPr>
          <p:nvPr>
            <p:ph type="title"/>
          </p:nvPr>
        </p:nvSpPr>
        <p:spPr/>
        <p:txBody>
          <a:bodyPr>
            <a:normAutofit/>
          </a:bodyPr>
          <a:lstStyle/>
          <a:p>
            <a:pPr>
              <a:lnSpc>
                <a:spcPts val="4000"/>
              </a:lnSpc>
            </a:pPr>
            <a:r>
              <a:rPr lang="en-US" dirty="0">
                <a:solidFill>
                  <a:schemeClr val="tx1"/>
                </a:solidFill>
              </a:rPr>
              <a:t>Questions?</a:t>
            </a:r>
          </a:p>
        </p:txBody>
      </p:sp>
      <p:sp>
        <p:nvSpPr>
          <p:cNvPr id="4" name="Slide Number Placeholder 3">
            <a:extLst>
              <a:ext uri="{FF2B5EF4-FFF2-40B4-BE49-F238E27FC236}">
                <a16:creationId xmlns:a16="http://schemas.microsoft.com/office/drawing/2014/main" id="{47EC1349-7B30-24F0-BD8D-FD90D5B8884D}"/>
              </a:ext>
            </a:extLst>
          </p:cNvPr>
          <p:cNvSpPr>
            <a:spLocks noGrp="1"/>
          </p:cNvSpPr>
          <p:nvPr>
            <p:ph type="sldNum" sz="quarter" idx="4"/>
          </p:nvPr>
        </p:nvSpPr>
        <p:spPr/>
        <p:txBody>
          <a:bodyPr/>
          <a:lstStyle/>
          <a:p>
            <a:fld id="{5DBE74A4-F090-4EA8-9076-0578A11884C1}" type="slidenum">
              <a:rPr lang="en-US" smtClean="0"/>
              <a:t>50</a:t>
            </a:fld>
            <a:endParaRPr lang="en-US" dirty="0"/>
          </a:p>
        </p:txBody>
      </p:sp>
      <p:pic>
        <p:nvPicPr>
          <p:cNvPr id="3" name="Picture 2">
            <a:extLst>
              <a:ext uri="{FF2B5EF4-FFF2-40B4-BE49-F238E27FC236}">
                <a16:creationId xmlns:a16="http://schemas.microsoft.com/office/drawing/2014/main" id="{0A4FE73D-7593-5BD2-0738-C4E90AA395EF}"/>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33924876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892668" y="4451752"/>
            <a:ext cx="6406662" cy="1453484"/>
          </a:xfrm>
        </p:spPr>
        <p:txBody>
          <a:bodyPr>
            <a:noAutofit/>
          </a:bodyPr>
          <a:lstStyle/>
          <a:p>
            <a:pPr algn="ct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800" dirty="0">
                <a:latin typeface="+mn-lt"/>
                <a:cs typeface="Times New Roman" panose="02020603050405020304" pitchFamily="18" charset="0"/>
              </a:rPr>
              <a:t>www.kb-law.com</a:t>
            </a:r>
            <a:br>
              <a:rPr lang="en-US" sz="1800" dirty="0">
                <a:latin typeface="+mn-lt"/>
                <a:cs typeface="Times New Roman" panose="02020603050405020304" pitchFamily="18" charset="0"/>
              </a:rPr>
            </a:br>
            <a:r>
              <a:rPr lang="en-US" sz="1800" dirty="0">
                <a:latin typeface="+mn-lt"/>
                <a:cs typeface="Times New Roman" panose="02020603050405020304" pitchFamily="18" charset="0"/>
              </a:rPr>
              <a:t>600 Atlantic Avenue</a:t>
            </a:r>
            <a:br>
              <a:rPr lang="en-US" sz="1800" dirty="0">
                <a:latin typeface="+mn-lt"/>
                <a:cs typeface="Times New Roman" panose="02020603050405020304" pitchFamily="18" charset="0"/>
              </a:rPr>
            </a:br>
            <a:r>
              <a:rPr lang="en-US" sz="1800" dirty="0">
                <a:latin typeface="+mn-lt"/>
                <a:cs typeface="Times New Roman" panose="02020603050405020304" pitchFamily="18" charset="0"/>
              </a:rPr>
              <a:t>Boston, MA 02210</a:t>
            </a:r>
            <a:br>
              <a:rPr lang="en-US" sz="1800" dirty="0">
                <a:latin typeface="+mn-lt"/>
                <a:cs typeface="Times New Roman" panose="02020603050405020304" pitchFamily="18" charset="0"/>
              </a:rPr>
            </a:br>
            <a:r>
              <a:rPr lang="en-US" sz="1800" dirty="0">
                <a:latin typeface="+mn-lt"/>
                <a:cs typeface="Times New Roman" panose="02020603050405020304" pitchFamily="18" charset="0"/>
              </a:rPr>
              <a:t>(617) 482-7211</a:t>
            </a:r>
            <a:br>
              <a:rPr lang="en-US" sz="1600" dirty="0">
                <a:latin typeface="Times New Roman" panose="02020603050405020304" pitchFamily="18" charset="0"/>
                <a:cs typeface="Times New Roman" panose="02020603050405020304" pitchFamily="18" charset="0"/>
              </a:rPr>
            </a:br>
            <a:endParaRPr lang="en-US" sz="1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0" y="6557919"/>
            <a:ext cx="12192000" cy="276999"/>
          </a:xfrm>
          <a:prstGeom prst="rect">
            <a:avLst/>
          </a:prstGeom>
          <a:solidFill>
            <a:schemeClr val="bg1">
              <a:lumMod val="65000"/>
              <a:lumOff val="35000"/>
            </a:schemeClr>
          </a:solidFill>
        </p:spPr>
        <p:txBody>
          <a:bodyPr wrap="square" rtlCol="0">
            <a:spAutoFit/>
          </a:bodyPr>
          <a:lstStyle/>
          <a:p>
            <a:r>
              <a:rPr lang="en-US" sz="1200" b="1" dirty="0"/>
              <a:t>Disclaimer: This presentation does not constitute legal advice, and any actions taken based on the presentation should be done in consultation with legal counsel.</a:t>
            </a:r>
          </a:p>
        </p:txBody>
      </p:sp>
      <p:pic>
        <p:nvPicPr>
          <p:cNvPr id="9" name="Picture 8"/>
          <p:cNvPicPr>
            <a:picLocks noChangeAspect="1"/>
          </p:cNvPicPr>
          <p:nvPr/>
        </p:nvPicPr>
        <p:blipFill>
          <a:blip r:embed="rId3"/>
          <a:stretch>
            <a:fillRect/>
          </a:stretch>
        </p:blipFill>
        <p:spPr>
          <a:xfrm>
            <a:off x="5352985" y="3915197"/>
            <a:ext cx="1486029" cy="521253"/>
          </a:xfrm>
          <a:prstGeom prst="rect">
            <a:avLst/>
          </a:prstGeom>
        </p:spPr>
      </p:pic>
      <p:grpSp>
        <p:nvGrpSpPr>
          <p:cNvPr id="4" name="Group 3">
            <a:extLst>
              <a:ext uri="{FF2B5EF4-FFF2-40B4-BE49-F238E27FC236}">
                <a16:creationId xmlns:a16="http://schemas.microsoft.com/office/drawing/2014/main" id="{A26A086A-7EF2-ED70-B99A-DD82A859E073}"/>
              </a:ext>
            </a:extLst>
          </p:cNvPr>
          <p:cNvGrpSpPr/>
          <p:nvPr/>
        </p:nvGrpSpPr>
        <p:grpSpPr>
          <a:xfrm>
            <a:off x="1738311" y="2544076"/>
            <a:ext cx="8715375" cy="1223544"/>
            <a:chOff x="5091962" y="2724648"/>
            <a:chExt cx="4874944" cy="731981"/>
          </a:xfrm>
        </p:grpSpPr>
        <p:sp>
          <p:nvSpPr>
            <p:cNvPr id="15" name="TextBox 14">
              <a:extLst>
                <a:ext uri="{FF2B5EF4-FFF2-40B4-BE49-F238E27FC236}">
                  <a16:creationId xmlns:a16="http://schemas.microsoft.com/office/drawing/2014/main" id="{78020299-09EB-0D48-26F2-DE791E6483AB}"/>
                </a:ext>
              </a:extLst>
            </p:cNvPr>
            <p:cNvSpPr txBox="1"/>
            <p:nvPr/>
          </p:nvSpPr>
          <p:spPr>
            <a:xfrm>
              <a:off x="5272205" y="3235677"/>
              <a:ext cx="1647587" cy="220952"/>
            </a:xfrm>
            <a:prstGeom prst="rect">
              <a:avLst/>
            </a:prstGeom>
            <a:noFill/>
          </p:spPr>
          <p:txBody>
            <a:bodyPr wrap="square" rtlCol="0">
              <a:spAutoFit/>
            </a:bodyPr>
            <a:lstStyle/>
            <a:p>
              <a:pPr algn="ctr"/>
              <a:r>
                <a:rPr lang="en-US" dirty="0">
                  <a:solidFill>
                    <a:schemeClr val="bg1"/>
                  </a:solidFill>
                </a:rPr>
                <a:t>esachs@kb-law.com</a:t>
              </a:r>
            </a:p>
          </p:txBody>
        </p:sp>
        <p:sp>
          <p:nvSpPr>
            <p:cNvPr id="17" name="Rectangle 16">
              <a:extLst>
                <a:ext uri="{FF2B5EF4-FFF2-40B4-BE49-F238E27FC236}">
                  <a16:creationId xmlns:a16="http://schemas.microsoft.com/office/drawing/2014/main" id="{ED1B1ADA-DDAB-C882-0183-E5D3DC5097C4}"/>
                </a:ext>
              </a:extLst>
            </p:cNvPr>
            <p:cNvSpPr/>
            <p:nvPr/>
          </p:nvSpPr>
          <p:spPr>
            <a:xfrm>
              <a:off x="5091962" y="2724648"/>
              <a:ext cx="2076957" cy="457848"/>
            </a:xfrm>
            <a:prstGeom prst="rect">
              <a:avLst/>
            </a:prstGeom>
            <a:solidFill>
              <a:srgbClr val="830E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Elka Sachs</a:t>
              </a:r>
            </a:p>
          </p:txBody>
        </p:sp>
        <p:sp>
          <p:nvSpPr>
            <p:cNvPr id="19" name="Rectangle 18">
              <a:extLst>
                <a:ext uri="{FF2B5EF4-FFF2-40B4-BE49-F238E27FC236}">
                  <a16:creationId xmlns:a16="http://schemas.microsoft.com/office/drawing/2014/main" id="{D6D51E28-27EA-3489-85F3-80E575452E0F}"/>
                </a:ext>
              </a:extLst>
            </p:cNvPr>
            <p:cNvSpPr/>
            <p:nvPr/>
          </p:nvSpPr>
          <p:spPr>
            <a:xfrm>
              <a:off x="7889949" y="2724648"/>
              <a:ext cx="2076957" cy="457848"/>
            </a:xfrm>
            <a:prstGeom prst="rect">
              <a:avLst/>
            </a:prstGeom>
            <a:solidFill>
              <a:srgbClr val="830E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Eric Jordan</a:t>
              </a:r>
            </a:p>
          </p:txBody>
        </p:sp>
        <p:sp>
          <p:nvSpPr>
            <p:cNvPr id="20" name="TextBox 19">
              <a:extLst>
                <a:ext uri="{FF2B5EF4-FFF2-40B4-BE49-F238E27FC236}">
                  <a16:creationId xmlns:a16="http://schemas.microsoft.com/office/drawing/2014/main" id="{E65C0CA1-CA30-2B3C-3D56-0D02932EDC9E}"/>
                </a:ext>
              </a:extLst>
            </p:cNvPr>
            <p:cNvSpPr txBox="1"/>
            <p:nvPr/>
          </p:nvSpPr>
          <p:spPr>
            <a:xfrm>
              <a:off x="7989533" y="3235677"/>
              <a:ext cx="1809736" cy="220952"/>
            </a:xfrm>
            <a:prstGeom prst="rect">
              <a:avLst/>
            </a:prstGeom>
            <a:noFill/>
          </p:spPr>
          <p:txBody>
            <a:bodyPr wrap="square" rtlCol="0">
              <a:spAutoFit/>
            </a:bodyPr>
            <a:lstStyle/>
            <a:p>
              <a:pPr algn="ctr"/>
              <a:r>
                <a:rPr lang="en-US" dirty="0">
                  <a:solidFill>
                    <a:schemeClr val="bg1"/>
                  </a:solidFill>
                </a:rPr>
                <a:t>ejordan@kb-law.com</a:t>
              </a:r>
            </a:p>
          </p:txBody>
        </p:sp>
      </p:grpSp>
      <p:pic>
        <p:nvPicPr>
          <p:cNvPr id="3" name="Picture 2">
            <a:extLst>
              <a:ext uri="{FF2B5EF4-FFF2-40B4-BE49-F238E27FC236}">
                <a16:creationId xmlns:a16="http://schemas.microsoft.com/office/drawing/2014/main" id="{5F8CA294-D89C-0CB2-E878-746BEC01403A}"/>
              </a:ext>
            </a:extLst>
          </p:cNvPr>
          <p:cNvPicPr>
            <a:picLocks noChangeAspect="1"/>
          </p:cNvPicPr>
          <p:nvPr/>
        </p:nvPicPr>
        <p:blipFill>
          <a:blip r:embed="rId4">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5799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E1B9D-0125-2C1E-9F45-F168020AF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7B8BF-9084-8E37-9094-8B559C1FEDD5}"/>
              </a:ext>
            </a:extLst>
          </p:cNvPr>
          <p:cNvSpPr>
            <a:spLocks noGrp="1"/>
          </p:cNvSpPr>
          <p:nvPr>
            <p:ph type="title"/>
          </p:nvPr>
        </p:nvSpPr>
        <p:spPr/>
        <p:txBody>
          <a:bodyPr>
            <a:normAutofit/>
          </a:bodyPr>
          <a:lstStyle/>
          <a:p>
            <a:r>
              <a:rPr lang="en-US" dirty="0"/>
              <a:t>Board Composition - Considerations </a:t>
            </a:r>
          </a:p>
        </p:txBody>
      </p:sp>
      <p:sp>
        <p:nvSpPr>
          <p:cNvPr id="3" name="Content Placeholder 2">
            <a:extLst>
              <a:ext uri="{FF2B5EF4-FFF2-40B4-BE49-F238E27FC236}">
                <a16:creationId xmlns:a16="http://schemas.microsoft.com/office/drawing/2014/main" id="{CD3668A7-7FE9-AE90-722B-4691D1390E79}"/>
              </a:ext>
            </a:extLst>
          </p:cNvPr>
          <p:cNvSpPr>
            <a:spLocks noGrp="1"/>
          </p:cNvSpPr>
          <p:nvPr>
            <p:ph sz="quarter" idx="1"/>
          </p:nvPr>
        </p:nvSpPr>
        <p:spPr/>
        <p:txBody>
          <a:bodyPr>
            <a:normAutofit/>
          </a:bodyPr>
          <a:lstStyle/>
          <a:p>
            <a:r>
              <a:rPr lang="en-US" dirty="0"/>
              <a:t>Aim for a diversity of viewpoints, representation, experiences and skills</a:t>
            </a:r>
          </a:p>
          <a:p>
            <a:r>
              <a:rPr lang="en-US" dirty="0"/>
              <a:t>Charter school bylaws mandate that boards of trustees must:</a:t>
            </a:r>
          </a:p>
          <a:p>
            <a:pPr lvl="1"/>
            <a:r>
              <a:rPr lang="en-US" dirty="0"/>
              <a:t>Assess suitability in re: areas of skill and expertise of value to the board</a:t>
            </a:r>
          </a:p>
          <a:p>
            <a:pPr lvl="1"/>
            <a:r>
              <a:rPr lang="en-US" dirty="0"/>
              <a:t>Determine that no financial interest exists that would preclude a majority of the board from participating in deliberations or vote</a:t>
            </a:r>
          </a:p>
          <a:p>
            <a:pPr lvl="2"/>
            <a:endParaRPr lang="en-US" dirty="0"/>
          </a:p>
          <a:p>
            <a:pPr lvl="2"/>
            <a:endParaRPr lang="en-US" dirty="0"/>
          </a:p>
          <a:p>
            <a:pPr lvl="1"/>
            <a:endParaRPr lang="en-US" dirty="0"/>
          </a:p>
        </p:txBody>
      </p:sp>
      <p:sp>
        <p:nvSpPr>
          <p:cNvPr id="4" name="Slide Number Placeholder 3">
            <a:extLst>
              <a:ext uri="{FF2B5EF4-FFF2-40B4-BE49-F238E27FC236}">
                <a16:creationId xmlns:a16="http://schemas.microsoft.com/office/drawing/2014/main" id="{D2267D97-BA0F-5940-96B9-5E208FA7BF8C}"/>
              </a:ext>
            </a:extLst>
          </p:cNvPr>
          <p:cNvSpPr>
            <a:spLocks noGrp="1"/>
          </p:cNvSpPr>
          <p:nvPr>
            <p:ph type="sldNum" sz="quarter" idx="4"/>
          </p:nvPr>
        </p:nvSpPr>
        <p:spPr/>
        <p:txBody>
          <a:bodyPr/>
          <a:lstStyle/>
          <a:p>
            <a:fld id="{5DBE74A4-F090-4EA8-9076-0578A11884C1}" type="slidenum">
              <a:rPr lang="en-US" smtClean="0"/>
              <a:t>6</a:t>
            </a:fld>
            <a:endParaRPr lang="en-US" dirty="0"/>
          </a:p>
        </p:txBody>
      </p:sp>
      <p:pic>
        <p:nvPicPr>
          <p:cNvPr id="5" name="Picture 4">
            <a:extLst>
              <a:ext uri="{FF2B5EF4-FFF2-40B4-BE49-F238E27FC236}">
                <a16:creationId xmlns:a16="http://schemas.microsoft.com/office/drawing/2014/main" id="{BBC1284A-F1B6-1F33-0A31-4FEFE783EA9D}"/>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832002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C8B80-13CF-C714-1E97-15143C066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284EDB-F37E-4378-B6DC-C5B33E0BD31C}"/>
              </a:ext>
            </a:extLst>
          </p:cNvPr>
          <p:cNvSpPr>
            <a:spLocks noGrp="1"/>
          </p:cNvSpPr>
          <p:nvPr>
            <p:ph type="title"/>
          </p:nvPr>
        </p:nvSpPr>
        <p:spPr/>
        <p:txBody>
          <a:bodyPr>
            <a:normAutofit/>
          </a:bodyPr>
          <a:lstStyle/>
          <a:p>
            <a:r>
              <a:rPr lang="en-US" dirty="0"/>
              <a:t>Board Composition – Pool of Candidates</a:t>
            </a:r>
          </a:p>
        </p:txBody>
      </p:sp>
      <p:sp>
        <p:nvSpPr>
          <p:cNvPr id="3" name="Content Placeholder 2">
            <a:extLst>
              <a:ext uri="{FF2B5EF4-FFF2-40B4-BE49-F238E27FC236}">
                <a16:creationId xmlns:a16="http://schemas.microsoft.com/office/drawing/2014/main" id="{EF943D4E-45E8-AC5A-6757-DE83A5AE37AE}"/>
              </a:ext>
            </a:extLst>
          </p:cNvPr>
          <p:cNvSpPr>
            <a:spLocks noGrp="1"/>
          </p:cNvSpPr>
          <p:nvPr>
            <p:ph sz="quarter" idx="1"/>
          </p:nvPr>
        </p:nvSpPr>
        <p:spPr>
          <a:xfrm>
            <a:off x="818719" y="1600200"/>
            <a:ext cx="10871200" cy="4495800"/>
          </a:xfrm>
        </p:spPr>
        <p:txBody>
          <a:bodyPr>
            <a:normAutofit fontScale="77500" lnSpcReduction="20000"/>
          </a:bodyPr>
          <a:lstStyle/>
          <a:p>
            <a:r>
              <a:rPr lang="en-US" dirty="0"/>
              <a:t>School Leaders – no longer permitted</a:t>
            </a:r>
          </a:p>
          <a:p>
            <a:r>
              <a:rPr lang="en-US" dirty="0"/>
              <a:t>Faculty/Staff</a:t>
            </a:r>
          </a:p>
          <a:p>
            <a:pPr lvl="1"/>
            <a:r>
              <a:rPr lang="en-US" dirty="0"/>
              <a:t>1 or 2 	</a:t>
            </a:r>
          </a:p>
          <a:p>
            <a:pPr lvl="1"/>
            <a:r>
              <a:rPr lang="en-US" dirty="0"/>
              <a:t>Bylaws must specify</a:t>
            </a:r>
          </a:p>
          <a:p>
            <a:r>
              <a:rPr lang="en-US" dirty="0"/>
              <a:t>Parents</a:t>
            </a:r>
          </a:p>
          <a:p>
            <a:r>
              <a:rPr lang="en-US" dirty="0"/>
              <a:t>Students</a:t>
            </a:r>
          </a:p>
          <a:p>
            <a:r>
              <a:rPr lang="en-US" dirty="0"/>
              <a:t>Donors</a:t>
            </a:r>
          </a:p>
          <a:p>
            <a:r>
              <a:rPr lang="en-US" dirty="0"/>
              <a:t>“Training Boards”</a:t>
            </a:r>
          </a:p>
          <a:p>
            <a:pPr lvl="1"/>
            <a:r>
              <a:rPr lang="en-US" dirty="0"/>
              <a:t>Advisory Boards or Committees </a:t>
            </a:r>
          </a:p>
          <a:p>
            <a:pPr lvl="1"/>
            <a:r>
              <a:rPr lang="en-US" dirty="0"/>
              <a:t>Foundation Board Members</a:t>
            </a:r>
          </a:p>
          <a:p>
            <a:r>
              <a:rPr lang="en-US"/>
              <a:t>Consider:</a:t>
            </a:r>
            <a:endParaRPr lang="en-US" dirty="0"/>
          </a:p>
          <a:p>
            <a:pPr lvl="1"/>
            <a:r>
              <a:rPr lang="en-US" dirty="0"/>
              <a:t>Management assistance</a:t>
            </a:r>
          </a:p>
          <a:p>
            <a:pPr lvl="1"/>
            <a:r>
              <a:rPr lang="en-US" dirty="0"/>
              <a:t>Outside resources</a:t>
            </a:r>
          </a:p>
          <a:p>
            <a:pPr marL="365760" lvl="1" indent="0">
              <a:buNone/>
            </a:pPr>
            <a:endParaRPr lang="en-US" dirty="0"/>
          </a:p>
          <a:p>
            <a:pPr marL="685800" lvl="2" indent="0">
              <a:buNone/>
            </a:pPr>
            <a:endParaRPr lang="en-US" dirty="0"/>
          </a:p>
          <a:p>
            <a:pPr lvl="2"/>
            <a:endParaRPr lang="en-US" dirty="0"/>
          </a:p>
          <a:p>
            <a:pPr lvl="2"/>
            <a:endParaRPr lang="en-US" dirty="0"/>
          </a:p>
          <a:p>
            <a:pPr lvl="1"/>
            <a:endParaRPr lang="en-US" dirty="0"/>
          </a:p>
        </p:txBody>
      </p:sp>
      <p:sp>
        <p:nvSpPr>
          <p:cNvPr id="4" name="Slide Number Placeholder 3">
            <a:extLst>
              <a:ext uri="{FF2B5EF4-FFF2-40B4-BE49-F238E27FC236}">
                <a16:creationId xmlns:a16="http://schemas.microsoft.com/office/drawing/2014/main" id="{A9C237D3-CF7C-2ED8-13DA-D80651114943}"/>
              </a:ext>
            </a:extLst>
          </p:cNvPr>
          <p:cNvSpPr>
            <a:spLocks noGrp="1"/>
          </p:cNvSpPr>
          <p:nvPr>
            <p:ph type="sldNum" sz="quarter" idx="4"/>
          </p:nvPr>
        </p:nvSpPr>
        <p:spPr/>
        <p:txBody>
          <a:bodyPr/>
          <a:lstStyle/>
          <a:p>
            <a:fld id="{5DBE74A4-F090-4EA8-9076-0578A11884C1}" type="slidenum">
              <a:rPr lang="en-US" smtClean="0"/>
              <a:t>7</a:t>
            </a:fld>
            <a:endParaRPr lang="en-US" dirty="0"/>
          </a:p>
        </p:txBody>
      </p:sp>
      <p:pic>
        <p:nvPicPr>
          <p:cNvPr id="5" name="Picture 4">
            <a:extLst>
              <a:ext uri="{FF2B5EF4-FFF2-40B4-BE49-F238E27FC236}">
                <a16:creationId xmlns:a16="http://schemas.microsoft.com/office/drawing/2014/main" id="{44D99139-3FE2-6DC0-D938-C3853EF0192D}"/>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20104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6D57-3187-CAB9-6043-7CF4B37F28F9}"/>
              </a:ext>
            </a:extLst>
          </p:cNvPr>
          <p:cNvSpPr>
            <a:spLocks noGrp="1"/>
          </p:cNvSpPr>
          <p:nvPr>
            <p:ph type="title"/>
          </p:nvPr>
        </p:nvSpPr>
        <p:spPr/>
        <p:txBody>
          <a:bodyPr>
            <a:normAutofit/>
          </a:bodyPr>
          <a:lstStyle/>
          <a:p>
            <a:r>
              <a:rPr lang="en-US" dirty="0"/>
              <a:t>Board Responsibilities – Public Agents</a:t>
            </a:r>
          </a:p>
        </p:txBody>
      </p:sp>
      <p:sp>
        <p:nvSpPr>
          <p:cNvPr id="3" name="Content Placeholder 2">
            <a:extLst>
              <a:ext uri="{FF2B5EF4-FFF2-40B4-BE49-F238E27FC236}">
                <a16:creationId xmlns:a16="http://schemas.microsoft.com/office/drawing/2014/main" id="{52C3AEA8-05DE-E5C5-1EDD-9A4462664168}"/>
              </a:ext>
            </a:extLst>
          </p:cNvPr>
          <p:cNvSpPr>
            <a:spLocks noGrp="1"/>
          </p:cNvSpPr>
          <p:nvPr>
            <p:ph sz="quarter" idx="1"/>
          </p:nvPr>
        </p:nvSpPr>
        <p:spPr/>
        <p:txBody>
          <a:bodyPr>
            <a:normAutofit/>
          </a:bodyPr>
          <a:lstStyle/>
          <a:p>
            <a:r>
              <a:rPr lang="en-US" dirty="0"/>
              <a:t>Public agents</a:t>
            </a:r>
          </a:p>
          <a:p>
            <a:pPr lvl="1"/>
            <a:r>
              <a:rPr lang="en-US" dirty="0"/>
              <a:t>Open meeting law</a:t>
            </a:r>
          </a:p>
          <a:p>
            <a:pPr lvl="1"/>
            <a:r>
              <a:rPr lang="en-US" dirty="0"/>
              <a:t>State ethics compliance</a:t>
            </a:r>
          </a:p>
          <a:p>
            <a:pPr lvl="1"/>
            <a:r>
              <a:rPr lang="en-US" dirty="0"/>
              <a:t>Public records</a:t>
            </a:r>
          </a:p>
          <a:p>
            <a:pPr lvl="3"/>
            <a:endParaRPr lang="en-US" dirty="0"/>
          </a:p>
          <a:p>
            <a:pPr marL="1143000" lvl="3" indent="0">
              <a:buNone/>
            </a:pPr>
            <a:endParaRPr lang="en-US" dirty="0"/>
          </a:p>
          <a:p>
            <a:pPr lvl="3"/>
            <a:endParaRPr lang="en-US" dirty="0"/>
          </a:p>
        </p:txBody>
      </p:sp>
      <p:sp>
        <p:nvSpPr>
          <p:cNvPr id="4" name="Slide Number Placeholder 3">
            <a:extLst>
              <a:ext uri="{FF2B5EF4-FFF2-40B4-BE49-F238E27FC236}">
                <a16:creationId xmlns:a16="http://schemas.microsoft.com/office/drawing/2014/main" id="{F75A668A-C862-E1EF-A69E-6AEFCD48CE57}"/>
              </a:ext>
            </a:extLst>
          </p:cNvPr>
          <p:cNvSpPr>
            <a:spLocks noGrp="1"/>
          </p:cNvSpPr>
          <p:nvPr>
            <p:ph type="sldNum" sz="quarter" idx="4"/>
          </p:nvPr>
        </p:nvSpPr>
        <p:spPr/>
        <p:txBody>
          <a:bodyPr/>
          <a:lstStyle/>
          <a:p>
            <a:fld id="{5DBE74A4-F090-4EA8-9076-0578A11884C1}" type="slidenum">
              <a:rPr lang="en-US" smtClean="0"/>
              <a:t>8</a:t>
            </a:fld>
            <a:endParaRPr lang="en-US" dirty="0"/>
          </a:p>
        </p:txBody>
      </p:sp>
      <p:pic>
        <p:nvPicPr>
          <p:cNvPr id="5" name="Picture 4">
            <a:extLst>
              <a:ext uri="{FF2B5EF4-FFF2-40B4-BE49-F238E27FC236}">
                <a16:creationId xmlns:a16="http://schemas.microsoft.com/office/drawing/2014/main" id="{7EDA3767-1045-E11D-ECC4-60415E196495}"/>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1403593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18D86-2089-103A-970A-EC88533028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51429-BCA2-F96E-F8FB-70FA0E1C3AE9}"/>
              </a:ext>
            </a:extLst>
          </p:cNvPr>
          <p:cNvSpPr>
            <a:spLocks noGrp="1"/>
          </p:cNvSpPr>
          <p:nvPr>
            <p:ph type="title"/>
          </p:nvPr>
        </p:nvSpPr>
        <p:spPr/>
        <p:txBody>
          <a:bodyPr>
            <a:normAutofit/>
          </a:bodyPr>
          <a:lstStyle/>
          <a:p>
            <a:r>
              <a:rPr lang="en-US" dirty="0"/>
              <a:t>Board Responsibilities – Key Functions</a:t>
            </a:r>
          </a:p>
        </p:txBody>
      </p:sp>
      <p:sp>
        <p:nvSpPr>
          <p:cNvPr id="3" name="Content Placeholder 2">
            <a:extLst>
              <a:ext uri="{FF2B5EF4-FFF2-40B4-BE49-F238E27FC236}">
                <a16:creationId xmlns:a16="http://schemas.microsoft.com/office/drawing/2014/main" id="{B052EB6A-9DA5-5593-0839-0DD853557920}"/>
              </a:ext>
            </a:extLst>
          </p:cNvPr>
          <p:cNvSpPr>
            <a:spLocks noGrp="1"/>
          </p:cNvSpPr>
          <p:nvPr>
            <p:ph sz="quarter" idx="1"/>
          </p:nvPr>
        </p:nvSpPr>
        <p:spPr/>
        <p:txBody>
          <a:bodyPr>
            <a:normAutofit lnSpcReduction="10000"/>
          </a:bodyPr>
          <a:lstStyle/>
          <a:p>
            <a:r>
              <a:rPr lang="en-US" dirty="0"/>
              <a:t>Key Functions</a:t>
            </a:r>
          </a:p>
          <a:p>
            <a:pPr lvl="1"/>
            <a:r>
              <a:rPr lang="en-US" dirty="0"/>
              <a:t>Financial health and stability</a:t>
            </a:r>
          </a:p>
          <a:p>
            <a:pPr lvl="2"/>
            <a:r>
              <a:rPr lang="en-US" dirty="0"/>
              <a:t>Approve realistic budget and audit</a:t>
            </a:r>
          </a:p>
          <a:p>
            <a:pPr lvl="2"/>
            <a:r>
              <a:rPr lang="en-US" dirty="0"/>
              <a:t>Require timely and accurate expense statements, balance sheets, and budget status reports prior to meetings</a:t>
            </a:r>
          </a:p>
          <a:p>
            <a:pPr lvl="1"/>
            <a:r>
              <a:rPr lang="en-US" dirty="0"/>
              <a:t>Legal compliance, including </a:t>
            </a:r>
          </a:p>
          <a:p>
            <a:pPr lvl="2"/>
            <a:r>
              <a:rPr lang="en-US" dirty="0"/>
              <a:t>DESE and other reporting </a:t>
            </a:r>
          </a:p>
          <a:p>
            <a:pPr lvl="2"/>
            <a:r>
              <a:rPr lang="en-US" dirty="0"/>
              <a:t>honest fundraising, restricted gifts, UPMIFA</a:t>
            </a:r>
          </a:p>
          <a:p>
            <a:pPr lvl="1"/>
            <a:r>
              <a:rPr lang="en-US" dirty="0"/>
              <a:t>Oversight</a:t>
            </a:r>
          </a:p>
          <a:p>
            <a:pPr lvl="2"/>
            <a:r>
              <a:rPr lang="en-US" dirty="0"/>
              <a:t>school academic and other performance goals</a:t>
            </a:r>
          </a:p>
          <a:p>
            <a:pPr lvl="2"/>
            <a:r>
              <a:rPr lang="en-US" dirty="0"/>
              <a:t>alignment with mission and charter</a:t>
            </a:r>
          </a:p>
          <a:p>
            <a:pPr lvl="2"/>
            <a:endParaRPr lang="en-US" dirty="0"/>
          </a:p>
          <a:p>
            <a:pPr lvl="2"/>
            <a:endParaRPr lang="en-US" dirty="0"/>
          </a:p>
          <a:p>
            <a:pPr lvl="3"/>
            <a:endParaRPr lang="en-US" dirty="0"/>
          </a:p>
        </p:txBody>
      </p:sp>
      <p:sp>
        <p:nvSpPr>
          <p:cNvPr id="4" name="Slide Number Placeholder 3">
            <a:extLst>
              <a:ext uri="{FF2B5EF4-FFF2-40B4-BE49-F238E27FC236}">
                <a16:creationId xmlns:a16="http://schemas.microsoft.com/office/drawing/2014/main" id="{839EAA9B-6E40-CE57-F16E-1146C950BEB2}"/>
              </a:ext>
            </a:extLst>
          </p:cNvPr>
          <p:cNvSpPr>
            <a:spLocks noGrp="1"/>
          </p:cNvSpPr>
          <p:nvPr>
            <p:ph type="sldNum" sz="quarter" idx="4"/>
          </p:nvPr>
        </p:nvSpPr>
        <p:spPr/>
        <p:txBody>
          <a:bodyPr/>
          <a:lstStyle/>
          <a:p>
            <a:fld id="{5DBE74A4-F090-4EA8-9076-0578A11884C1}" type="slidenum">
              <a:rPr lang="en-US" smtClean="0"/>
              <a:t>9</a:t>
            </a:fld>
            <a:endParaRPr lang="en-US" dirty="0"/>
          </a:p>
        </p:txBody>
      </p:sp>
      <p:pic>
        <p:nvPicPr>
          <p:cNvPr id="5" name="Picture 4">
            <a:extLst>
              <a:ext uri="{FF2B5EF4-FFF2-40B4-BE49-F238E27FC236}">
                <a16:creationId xmlns:a16="http://schemas.microsoft.com/office/drawing/2014/main" id="{B533032E-326F-C819-EE83-01D2BC37C27B}"/>
              </a:ext>
            </a:extLst>
          </p:cNvPr>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316810" y="-1003852"/>
            <a:ext cx="11558380" cy="9246704"/>
          </a:xfrm>
          <a:prstGeom prst="rect">
            <a:avLst/>
          </a:prstGeom>
        </p:spPr>
      </p:pic>
    </p:spTree>
    <p:extLst>
      <p:ext uri="{BB962C8B-B14F-4D97-AF65-F5344CB8AC3E}">
        <p14:creationId xmlns:p14="http://schemas.microsoft.com/office/powerpoint/2010/main" val="203456954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ustom 1">
      <a:dk1>
        <a:sysClr val="windowText" lastClr="000000"/>
      </a:dk1>
      <a:lt1>
        <a:sysClr val="window" lastClr="FFFFFF"/>
      </a:lt1>
      <a:dk2>
        <a:srgbClr val="1F497D"/>
      </a:dk2>
      <a:lt2>
        <a:srgbClr val="EEECE1"/>
      </a:lt2>
      <a:accent1>
        <a:srgbClr val="1F497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Theme1" id="{8E62198B-4109-41D7-9C17-DD63B689A93E}" vid="{6EDA0776-0459-4AD0-ADDA-3C49ADA342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TotalTime>1393</TotalTime>
  <Words>5495</Words>
  <Application>Microsoft Office PowerPoint</Application>
  <PresentationFormat>Widescreen</PresentationFormat>
  <Paragraphs>450</Paragraphs>
  <Slides>51</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Aptos</vt:lpstr>
      <vt:lpstr>Calibri</vt:lpstr>
      <vt:lpstr>Courier New</vt:lpstr>
      <vt:lpstr>Times New Roman</vt:lpstr>
      <vt:lpstr>Tw Cen MT</vt:lpstr>
      <vt:lpstr>Tw Cen MT (Body)</vt:lpstr>
      <vt:lpstr>Wingdings</vt:lpstr>
      <vt:lpstr>Wingdings 2</vt:lpstr>
      <vt:lpstr>Theme1</vt:lpstr>
      <vt:lpstr>Governance 360:  What Charter School Boards Need to Know</vt:lpstr>
      <vt:lpstr>Today’s Presenters</vt:lpstr>
      <vt:lpstr>AGENDA</vt:lpstr>
      <vt:lpstr>Board Composition, Responsibilities and Structure</vt:lpstr>
      <vt:lpstr>Board Composition - Considerations </vt:lpstr>
      <vt:lpstr>Board Composition - Considerations </vt:lpstr>
      <vt:lpstr>Board Composition – Pool of Candidates</vt:lpstr>
      <vt:lpstr>Board Responsibilities – Public Agents</vt:lpstr>
      <vt:lpstr>Board Responsibilities – Key Functions</vt:lpstr>
      <vt:lpstr>Board Responsibilities – Key Functions</vt:lpstr>
      <vt:lpstr>Board Responsibilities – Fiduciary Duties</vt:lpstr>
      <vt:lpstr>Board Responsibilities – Fiduciary Duties</vt:lpstr>
      <vt:lpstr>Board Responsibilities – Fiduciary Duties</vt:lpstr>
      <vt:lpstr>Board Performance Tools - Assessments</vt:lpstr>
      <vt:lpstr>Board Level Assessment - Sample Questions</vt:lpstr>
      <vt:lpstr>Improvement Initiatives – Board Orientation</vt:lpstr>
      <vt:lpstr>Improvement Initiatives – Board Orientation</vt:lpstr>
      <vt:lpstr>Improvement Initiatives – Continuing Education</vt:lpstr>
      <vt:lpstr>Committee Structure</vt:lpstr>
      <vt:lpstr>Open Meeting Law</vt:lpstr>
      <vt:lpstr>Open Meeting Law: Committees and Subcommittees</vt:lpstr>
      <vt:lpstr>Open Meeting Law: Committees and Subcommittees</vt:lpstr>
      <vt:lpstr>Open Meeting Law: Process</vt:lpstr>
      <vt:lpstr>Open Meeting Law: Process</vt:lpstr>
      <vt:lpstr>Open Meeting Law: Process</vt:lpstr>
      <vt:lpstr>Open Meeting Law: Process</vt:lpstr>
      <vt:lpstr>Open Meeting Law: Executive Session</vt:lpstr>
      <vt:lpstr>Open Meeting Law: Executive Session</vt:lpstr>
      <vt:lpstr>Open Meeting Law: Executive Session</vt:lpstr>
      <vt:lpstr>Executive Session Purpose 1</vt:lpstr>
      <vt:lpstr>Executive Session Purpose 2</vt:lpstr>
      <vt:lpstr>Executive Session Purpose 3</vt:lpstr>
      <vt:lpstr>Executive Session Purpose 7</vt:lpstr>
      <vt:lpstr>Executive Session Purpose 8</vt:lpstr>
      <vt:lpstr>Executive Session Purpose 9</vt:lpstr>
      <vt:lpstr>Open Meeting Law: Violations</vt:lpstr>
      <vt:lpstr>Board Complaints</vt:lpstr>
      <vt:lpstr>Board Complaints</vt:lpstr>
      <vt:lpstr>Mission Affiliated Nonprofits – Why have one</vt:lpstr>
      <vt:lpstr>Mission Affiliated Nonprofits – Why have one</vt:lpstr>
      <vt:lpstr>Mission Affiliated Nonprofits – Public or Private</vt:lpstr>
      <vt:lpstr>Mission Affiliated Nonprofits – Public or Private</vt:lpstr>
      <vt:lpstr>Mission Affiliated Nonprofit – Alter Ego?</vt:lpstr>
      <vt:lpstr>Mission Affiliated Nonprofit Board Membership</vt:lpstr>
      <vt:lpstr>Mission Affiliated Nonprofit Board Membership</vt:lpstr>
      <vt:lpstr>Mission Affiliated Nonprofit Board Membership</vt:lpstr>
      <vt:lpstr>Mission Affiliated Nonprofit Board Membership</vt:lpstr>
      <vt:lpstr>Mission Affiliated Nonprofit Board Membership</vt:lpstr>
      <vt:lpstr>Mission Affiliated Nonprofit – Board Membership</vt:lpstr>
      <vt:lpstr>Questions?</vt:lpstr>
      <vt:lpstr>  www.kb-law.com 600 Atlantic Avenue Boston, MA 02210 (617) 482-7211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Claire S. Kiewra</dc:creator>
  <cp:lastModifiedBy>Claire S. Kiewra</cp:lastModifiedBy>
  <cp:revision>158</cp:revision>
  <cp:lastPrinted>2025-10-07T11:27:16Z</cp:lastPrinted>
  <dcterms:created xsi:type="dcterms:W3CDTF">2025-08-27T19:01:26Z</dcterms:created>
  <dcterms:modified xsi:type="dcterms:W3CDTF">2026-05-21T14:17:25Z</dcterms:modified>
</cp:coreProperties>
</file>